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Lst>
  <p:notesMasterIdLst>
    <p:notesMasterId r:id="rId28"/>
  </p:notesMasterIdLst>
  <p:handoutMasterIdLst>
    <p:handoutMasterId r:id="rId29"/>
  </p:handoutMasterIdLst>
  <p:sldIdLst>
    <p:sldId id="256" r:id="rId2"/>
    <p:sldId id="257" r:id="rId3"/>
    <p:sldId id="259" r:id="rId4"/>
    <p:sldId id="296" r:id="rId5"/>
    <p:sldId id="301" r:id="rId6"/>
    <p:sldId id="302" r:id="rId7"/>
    <p:sldId id="304" r:id="rId8"/>
    <p:sldId id="297" r:id="rId9"/>
    <p:sldId id="305" r:id="rId10"/>
    <p:sldId id="306" r:id="rId11"/>
    <p:sldId id="307" r:id="rId12"/>
    <p:sldId id="308" r:id="rId13"/>
    <p:sldId id="309" r:id="rId14"/>
    <p:sldId id="311" r:id="rId15"/>
    <p:sldId id="312" r:id="rId16"/>
    <p:sldId id="261" r:id="rId17"/>
    <p:sldId id="313" r:id="rId18"/>
    <p:sldId id="298" r:id="rId19"/>
    <p:sldId id="300" r:id="rId20"/>
    <p:sldId id="299" r:id="rId21"/>
    <p:sldId id="314" r:id="rId22"/>
    <p:sldId id="315" r:id="rId23"/>
    <p:sldId id="316" r:id="rId24"/>
    <p:sldId id="317" r:id="rId25"/>
    <p:sldId id="294" r:id="rId26"/>
    <p:sldId id="295" r:id="rId27"/>
  </p:sldIdLst>
  <p:sldSz cx="9144000" cy="5715000" type="screen16x10"/>
  <p:notesSz cx="6797675" cy="9926638"/>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BCD82D1-23D4-4FD2-B886-55AA5FFA299D}">
          <p14:sldIdLst>
            <p14:sldId id="256"/>
            <p14:sldId id="257"/>
          </p14:sldIdLst>
        </p14:section>
        <p14:section name="Intro" id="{FC98F214-2807-42BD-ACDC-4E9A5A5E4897}">
          <p14:sldIdLst>
            <p14:sldId id="259"/>
            <p14:sldId id="296"/>
            <p14:sldId id="301"/>
            <p14:sldId id="302"/>
            <p14:sldId id="304"/>
          </p14:sldIdLst>
        </p14:section>
        <p14:section name="Methodology" id="{0878F184-CFB5-460C-86D4-4B38C6C39FD0}">
          <p14:sldIdLst>
            <p14:sldId id="297"/>
            <p14:sldId id="305"/>
            <p14:sldId id="306"/>
            <p14:sldId id="307"/>
            <p14:sldId id="308"/>
            <p14:sldId id="309"/>
            <p14:sldId id="311"/>
            <p14:sldId id="312"/>
          </p14:sldIdLst>
        </p14:section>
        <p14:section name="ETR" id="{E125F9CD-1058-4EE9-9A10-F0D7C3C055A1}">
          <p14:sldIdLst>
            <p14:sldId id="261"/>
            <p14:sldId id="313"/>
          </p14:sldIdLst>
        </p14:section>
        <p14:section name="Scenarios" id="{88FB5EB2-DD7E-4A57-AA57-1B9EE35D0974}">
          <p14:sldIdLst>
            <p14:sldId id="298"/>
            <p14:sldId id="300"/>
          </p14:sldIdLst>
        </p14:section>
        <p14:section name="Results" id="{8A98ECCE-4C95-4D5E-A3A4-FAFDBE4417E1}">
          <p14:sldIdLst>
            <p14:sldId id="299"/>
            <p14:sldId id="314"/>
            <p14:sldId id="315"/>
            <p14:sldId id="316"/>
            <p14:sldId id="317"/>
          </p14:sldIdLst>
        </p14:section>
        <p14:section name="Support" id="{CDB5D5A0-A10E-4373-A403-EC6E4681C3EC}">
          <p14:sldIdLst>
            <p14:sldId id="294"/>
            <p14:sldId id="295"/>
          </p14:sldIdLst>
        </p14:section>
      </p14:sectionLst>
    </p:ext>
    <p:ext uri="{EFAFB233-063F-42B5-8137-9DF3F51BA10A}">
      <p15:sldGuideLst xmlns:p15="http://schemas.microsoft.com/office/powerpoint/2012/main">
        <p15:guide id="1" orient="horz" pos="1007">
          <p15:clr>
            <a:srgbClr val="A4A3A4"/>
          </p15:clr>
        </p15:guide>
        <p15:guide id="2" orient="horz" pos="3207">
          <p15:clr>
            <a:srgbClr val="A4A3A4"/>
          </p15:clr>
        </p15:guide>
        <p15:guide id="3" pos="295">
          <p15:clr>
            <a:srgbClr val="A4A3A4"/>
          </p15:clr>
        </p15:guide>
        <p15:guide id="4" pos="546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44C"/>
    <a:srgbClr val="CCFF11"/>
    <a:srgbClr val="E069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6" autoAdjust="0"/>
    <p:restoredTop sz="96101" autoAdjust="0"/>
  </p:normalViewPr>
  <p:slideViewPr>
    <p:cSldViewPr snapToGrid="0">
      <p:cViewPr>
        <p:scale>
          <a:sx n="150" d="100"/>
          <a:sy n="150" d="100"/>
        </p:scale>
        <p:origin x="534" y="-132"/>
      </p:cViewPr>
      <p:guideLst>
        <p:guide orient="horz" pos="1007"/>
        <p:guide orient="horz" pos="3207"/>
        <p:guide pos="295"/>
        <p:guide pos="546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85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NULL"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Enery saving curve - Germany</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130042987915311"/>
          <c:y val="8.4825614636935387E-2"/>
          <c:w val="0.72572625264121282"/>
          <c:h val="0.76149052551964447"/>
        </c:manualLayout>
      </c:layout>
      <c:scatterChart>
        <c:scatterStyle val="lineMarker"/>
        <c:varyColors val="0"/>
        <c:ser>
          <c:idx val="0"/>
          <c:order val="0"/>
          <c:tx>
            <c:v>Technology options</c:v>
          </c:tx>
          <c:spPr>
            <a:ln w="25400" cap="rnd">
              <a:noFill/>
              <a:round/>
            </a:ln>
            <a:effectLst/>
          </c:spPr>
          <c:marker>
            <c:symbol val="circle"/>
            <c:size val="5"/>
            <c:spPr>
              <a:solidFill>
                <a:schemeClr val="accent1"/>
              </a:solidFill>
              <a:ln w="9525">
                <a:solidFill>
                  <a:schemeClr val="accent1"/>
                </a:solidFill>
              </a:ln>
              <a:effectLst/>
            </c:spPr>
          </c:marker>
          <c:xVal>
            <c:numRef>
              <c:f>DEU!$N$4:$N$16</c:f>
              <c:numCache>
                <c:formatCode>0.000</c:formatCode>
                <c:ptCount val="13"/>
                <c:pt idx="0">
                  <c:v>107.08716360452132</c:v>
                </c:pt>
                <c:pt idx="1">
                  <c:v>102.23428666671769</c:v>
                </c:pt>
                <c:pt idx="2">
                  <c:v>100.38998711299405</c:v>
                </c:pt>
                <c:pt idx="3">
                  <c:v>97.975758825542727</c:v>
                </c:pt>
                <c:pt idx="4">
                  <c:v>94.22434457640189</c:v>
                </c:pt>
                <c:pt idx="5">
                  <c:v>92.223218577890961</c:v>
                </c:pt>
                <c:pt idx="6">
                  <c:v>89.60370105829648</c:v>
                </c:pt>
                <c:pt idx="7">
                  <c:v>79.680205793215933</c:v>
                </c:pt>
                <c:pt idx="8">
                  <c:v>77.144341552010999</c:v>
                </c:pt>
                <c:pt idx="9">
                  <c:v>73.824840025324278</c:v>
                </c:pt>
                <c:pt idx="10">
                  <c:v>72.598617073192884</c:v>
                </c:pt>
                <c:pt idx="11">
                  <c:v>71.966700399520533</c:v>
                </c:pt>
                <c:pt idx="12">
                  <c:v>71.139507709584805</c:v>
                </c:pt>
              </c:numCache>
            </c:numRef>
          </c:xVal>
          <c:yVal>
            <c:numRef>
              <c:f>DEU!$O$4:$O$16</c:f>
              <c:numCache>
                <c:formatCode>0.000</c:formatCode>
                <c:ptCount val="13"/>
                <c:pt idx="0">
                  <c:v>259.68232299429604</c:v>
                </c:pt>
                <c:pt idx="1">
                  <c:v>271.2828739929559</c:v>
                </c:pt>
                <c:pt idx="2">
                  <c:v>275.28155534961491</c:v>
                </c:pt>
                <c:pt idx="3">
                  <c:v>280.51591634279504</c:v>
                </c:pt>
                <c:pt idx="4">
                  <c:v>291.40820266175109</c:v>
                </c:pt>
                <c:pt idx="5">
                  <c:v>297.85088586367448</c:v>
                </c:pt>
                <c:pt idx="6">
                  <c:v>306.28449850635349</c:v>
                </c:pt>
                <c:pt idx="7">
                  <c:v>355.54322984405911</c:v>
                </c:pt>
                <c:pt idx="8">
                  <c:v>367.76224809417351</c:v>
                </c:pt>
                <c:pt idx="9">
                  <c:v>383.75720913222767</c:v>
                </c:pt>
                <c:pt idx="10">
                  <c:v>414.43600838197881</c:v>
                </c:pt>
                <c:pt idx="11">
                  <c:v>439.39106029558798</c:v>
                </c:pt>
                <c:pt idx="12">
                  <c:v>472.057766809187</c:v>
                </c:pt>
              </c:numCache>
            </c:numRef>
          </c:yVal>
          <c:smooth val="0"/>
          <c:extLst xmlns:c16r2="http://schemas.microsoft.com/office/drawing/2015/06/chart">
            <c:ext xmlns:c16="http://schemas.microsoft.com/office/drawing/2014/chart" uri="{C3380CC4-5D6E-409C-BE32-E72D297353CC}">
              <c16:uniqueId val="{00000000-56B0-4DED-B180-C8083F1E1115}"/>
            </c:ext>
          </c:extLst>
        </c:ser>
        <c:dLbls>
          <c:showLegendKey val="0"/>
          <c:showVal val="0"/>
          <c:showCatName val="0"/>
          <c:showSerName val="0"/>
          <c:showPercent val="0"/>
          <c:showBubbleSize val="0"/>
        </c:dLbls>
        <c:axId val="226931264"/>
        <c:axId val="226931824"/>
      </c:scatterChart>
      <c:valAx>
        <c:axId val="2269312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Expenditure on energy (bl. € 2011)</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6931824"/>
        <c:crosses val="autoZero"/>
        <c:crossBetween val="midCat"/>
      </c:valAx>
      <c:valAx>
        <c:axId val="226931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Expenditure on dwelling services (</a:t>
                </a:r>
                <a:r>
                  <a:rPr lang="en-US" dirty="0" smtClean="0"/>
                  <a:t>bl. </a:t>
                </a:r>
                <a:r>
                  <a:rPr lang="en-US" dirty="0"/>
                  <a:t>€ 2011)</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6931264"/>
        <c:crosses val="autoZero"/>
        <c:crossBetween val="midCat"/>
      </c:valAx>
      <c:spPr>
        <a:noFill/>
        <a:ln>
          <a:noFill/>
        </a:ln>
        <a:effectLst/>
      </c:spPr>
    </c:plotArea>
    <c:legend>
      <c:legendPos val="r"/>
      <c:layout>
        <c:manualLayout>
          <c:xMode val="edge"/>
          <c:yMode val="edge"/>
          <c:x val="0.14320862513179339"/>
          <c:y val="0.76556166652350166"/>
          <c:w val="0.28308632069813361"/>
          <c:h val="5.4802596318284096E-2"/>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Enery saving curve - Germany</a:t>
            </a:r>
          </a:p>
        </c:rich>
      </c:tx>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130042987915311"/>
          <c:y val="8.4825614636935387E-2"/>
          <c:w val="0.8171175324945682"/>
          <c:h val="0.76149052551964447"/>
        </c:manualLayout>
      </c:layout>
      <c:scatterChart>
        <c:scatterStyle val="lineMarker"/>
        <c:varyColors val="0"/>
        <c:ser>
          <c:idx val="0"/>
          <c:order val="0"/>
          <c:tx>
            <c:v>Technology options</c:v>
          </c:tx>
          <c:spPr>
            <a:ln w="25400" cap="rnd">
              <a:noFill/>
              <a:round/>
            </a:ln>
            <a:effectLst/>
          </c:spPr>
          <c:marker>
            <c:symbol val="circle"/>
            <c:size val="5"/>
            <c:spPr>
              <a:solidFill>
                <a:schemeClr val="accent1"/>
              </a:solidFill>
              <a:ln w="9525">
                <a:solidFill>
                  <a:schemeClr val="accent1"/>
                </a:solidFill>
              </a:ln>
              <a:effectLst/>
            </c:spPr>
          </c:marker>
          <c:xVal>
            <c:numRef>
              <c:f>DEU!$N$4:$N$16</c:f>
              <c:numCache>
                <c:formatCode>0.000</c:formatCode>
                <c:ptCount val="13"/>
                <c:pt idx="0">
                  <c:v>107.08716360452132</c:v>
                </c:pt>
                <c:pt idx="1">
                  <c:v>102.23428666671769</c:v>
                </c:pt>
                <c:pt idx="2">
                  <c:v>100.38998711299405</c:v>
                </c:pt>
                <c:pt idx="3">
                  <c:v>97.975758825542727</c:v>
                </c:pt>
                <c:pt idx="4">
                  <c:v>94.22434457640189</c:v>
                </c:pt>
                <c:pt idx="5">
                  <c:v>92.223218577890961</c:v>
                </c:pt>
                <c:pt idx="6">
                  <c:v>89.60370105829648</c:v>
                </c:pt>
                <c:pt idx="7">
                  <c:v>79.680205793215933</c:v>
                </c:pt>
                <c:pt idx="8">
                  <c:v>77.144341552010999</c:v>
                </c:pt>
                <c:pt idx="9">
                  <c:v>73.824840025324278</c:v>
                </c:pt>
                <c:pt idx="10">
                  <c:v>72.598617073192884</c:v>
                </c:pt>
                <c:pt idx="11">
                  <c:v>71.966700399520533</c:v>
                </c:pt>
                <c:pt idx="12">
                  <c:v>71.139507709584805</c:v>
                </c:pt>
              </c:numCache>
            </c:numRef>
          </c:xVal>
          <c:yVal>
            <c:numRef>
              <c:f>DEU!$O$4:$O$16</c:f>
              <c:numCache>
                <c:formatCode>0.000</c:formatCode>
                <c:ptCount val="13"/>
                <c:pt idx="0">
                  <c:v>259.68232299429604</c:v>
                </c:pt>
                <c:pt idx="1">
                  <c:v>271.2828739929559</c:v>
                </c:pt>
                <c:pt idx="2">
                  <c:v>275.28155534961491</c:v>
                </c:pt>
                <c:pt idx="3">
                  <c:v>280.51591634279504</c:v>
                </c:pt>
                <c:pt idx="4">
                  <c:v>291.40820266175109</c:v>
                </c:pt>
                <c:pt idx="5">
                  <c:v>297.85088586367448</c:v>
                </c:pt>
                <c:pt idx="6">
                  <c:v>306.28449850635349</c:v>
                </c:pt>
                <c:pt idx="7">
                  <c:v>355.54322984405911</c:v>
                </c:pt>
                <c:pt idx="8">
                  <c:v>367.76224809417351</c:v>
                </c:pt>
                <c:pt idx="9">
                  <c:v>383.75720913222767</c:v>
                </c:pt>
                <c:pt idx="10">
                  <c:v>414.43600838197881</c:v>
                </c:pt>
                <c:pt idx="11">
                  <c:v>439.39106029558798</c:v>
                </c:pt>
                <c:pt idx="12">
                  <c:v>472.057766809187</c:v>
                </c:pt>
              </c:numCache>
            </c:numRef>
          </c:yVal>
          <c:smooth val="0"/>
          <c:extLst xmlns:c16r2="http://schemas.microsoft.com/office/drawing/2015/06/chart">
            <c:ext xmlns:c16="http://schemas.microsoft.com/office/drawing/2014/chart" uri="{C3380CC4-5D6E-409C-BE32-E72D297353CC}">
              <c16:uniqueId val="{00000000-56B0-4DED-B180-C8083F1E1115}"/>
            </c:ext>
          </c:extLst>
        </c:ser>
        <c:dLbls>
          <c:showLegendKey val="0"/>
          <c:showVal val="0"/>
          <c:showCatName val="0"/>
          <c:showSerName val="0"/>
          <c:showPercent val="0"/>
          <c:showBubbleSize val="0"/>
        </c:dLbls>
        <c:axId val="226936304"/>
        <c:axId val="226936864"/>
      </c:scatterChart>
      <c:valAx>
        <c:axId val="2269363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Expenditure on energy (bl. € 2011)</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6936864"/>
        <c:crosses val="autoZero"/>
        <c:crossBetween val="midCat"/>
      </c:valAx>
      <c:valAx>
        <c:axId val="226936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Expenditure on dwelling services (</a:t>
                </a:r>
                <a:r>
                  <a:rPr lang="en-US" dirty="0" smtClean="0"/>
                  <a:t>bl. </a:t>
                </a:r>
                <a:r>
                  <a:rPr lang="en-US" dirty="0"/>
                  <a:t>€ 2011)</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6936304"/>
        <c:crosses val="autoZero"/>
        <c:crossBetween val="midCat"/>
      </c:valAx>
      <c:spPr>
        <a:noFill/>
        <a:ln>
          <a:noFill/>
        </a:ln>
        <a:effectLst/>
      </c:spPr>
    </c:plotArea>
    <c:legend>
      <c:legendPos val="r"/>
      <c:layout>
        <c:manualLayout>
          <c:xMode val="edge"/>
          <c:yMode val="edge"/>
          <c:x val="0.14320862513179339"/>
          <c:y val="0.76556166652350166"/>
          <c:w val="0.33857394502844801"/>
          <c:h val="5.4802596318284096E-2"/>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[report_pivot_merged.xlsx]GDP_PIVOT!PivotTable4</c:name>
    <c:fmtId val="6"/>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s>
    <c:plotArea>
      <c:layout>
        <c:manualLayout>
          <c:layoutTarget val="inner"/>
          <c:xMode val="edge"/>
          <c:yMode val="edge"/>
          <c:x val="0.13515900565634539"/>
          <c:y val="3.5256410256410256E-2"/>
          <c:w val="0.80019507469965478"/>
          <c:h val="0.83687007874015751"/>
        </c:manualLayout>
      </c:layout>
      <c:barChart>
        <c:barDir val="col"/>
        <c:grouping val="clustered"/>
        <c:varyColors val="0"/>
        <c:ser>
          <c:idx val="0"/>
          <c:order val="0"/>
          <c:tx>
            <c:strRef>
              <c:f>GDP_PIVOT!$B$3:$B$4</c:f>
              <c:strCache>
                <c:ptCount val="1"/>
                <c:pt idx="0">
                  <c:v>REF</c:v>
                </c:pt>
              </c:strCache>
            </c:strRef>
          </c:tx>
          <c:spPr>
            <a:solidFill>
              <a:schemeClr val="accent1"/>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GDP_PIVOT!$B$5:$B$8</c:f>
              <c:numCache>
                <c:formatCode>General</c:formatCode>
                <c:ptCount val="2"/>
              </c:numCache>
            </c:numRef>
          </c:val>
          <c:extLst xmlns:c16r2="http://schemas.microsoft.com/office/drawing/2015/06/chart">
            <c:ext xmlns:c16="http://schemas.microsoft.com/office/drawing/2014/chart" uri="{C3380CC4-5D6E-409C-BE32-E72D297353CC}">
              <c16:uniqueId val="{00000000-9B9A-4045-BB07-5929076744DE}"/>
            </c:ext>
          </c:extLst>
        </c:ser>
        <c:ser>
          <c:idx val="1"/>
          <c:order val="1"/>
          <c:tx>
            <c:strRef>
              <c:f>GDP_PIVOT!$C$3:$C$4</c:f>
              <c:strCache>
                <c:ptCount val="1"/>
                <c:pt idx="0">
                  <c:v>CME</c:v>
                </c:pt>
              </c:strCache>
            </c:strRef>
          </c:tx>
          <c:spPr>
            <a:solidFill>
              <a:schemeClr val="accent2"/>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GDP_PIVOT!$C$5:$C$8</c:f>
              <c:numCache>
                <c:formatCode>0.00%</c:formatCode>
                <c:ptCount val="2"/>
                <c:pt idx="0">
                  <c:v>-7.2688614362999429E-3</c:v>
                </c:pt>
                <c:pt idx="1">
                  <c:v>-1.1873221937728601E-2</c:v>
                </c:pt>
              </c:numCache>
            </c:numRef>
          </c:val>
          <c:extLst xmlns:c16r2="http://schemas.microsoft.com/office/drawing/2015/06/chart">
            <c:ext xmlns:c16="http://schemas.microsoft.com/office/drawing/2014/chart" uri="{C3380CC4-5D6E-409C-BE32-E72D297353CC}">
              <c16:uniqueId val="{00000001-9B9A-4045-BB07-5929076744DE}"/>
            </c:ext>
          </c:extLst>
        </c:ser>
        <c:ser>
          <c:idx val="2"/>
          <c:order val="2"/>
          <c:tx>
            <c:strRef>
              <c:f>GDP_PIVOT!$D$3:$D$4</c:f>
              <c:strCache>
                <c:ptCount val="1"/>
                <c:pt idx="0">
                  <c:v>CME_cap</c:v>
                </c:pt>
              </c:strCache>
            </c:strRef>
          </c:tx>
          <c:spPr>
            <a:solidFill>
              <a:schemeClr val="accent3"/>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GDP_PIVOT!$D$5:$D$8</c:f>
              <c:numCache>
                <c:formatCode>0.00%</c:formatCode>
                <c:ptCount val="2"/>
                <c:pt idx="0">
                  <c:v>-7.218395124080043E-3</c:v>
                </c:pt>
                <c:pt idx="1">
                  <c:v>-1.2212377412150749E-2</c:v>
                </c:pt>
              </c:numCache>
            </c:numRef>
          </c:val>
          <c:extLst xmlns:c16r2="http://schemas.microsoft.com/office/drawing/2015/06/chart">
            <c:ext xmlns:c16="http://schemas.microsoft.com/office/drawing/2014/chart" uri="{C3380CC4-5D6E-409C-BE32-E72D297353CC}">
              <c16:uniqueId val="{00000002-9B9A-4045-BB07-5929076744DE}"/>
            </c:ext>
          </c:extLst>
        </c:ser>
        <c:ser>
          <c:idx val="3"/>
          <c:order val="3"/>
          <c:tx>
            <c:strRef>
              <c:f>GDP_PIVOT!$E$3:$E$4</c:f>
              <c:strCache>
                <c:ptCount val="1"/>
                <c:pt idx="0">
                  <c:v>CME_vat</c:v>
                </c:pt>
              </c:strCache>
            </c:strRef>
          </c:tx>
          <c:spPr>
            <a:solidFill>
              <a:schemeClr val="accent4"/>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GDP_PIVOT!$E$5:$E$8</c:f>
              <c:numCache>
                <c:formatCode>0.00%</c:formatCode>
                <c:ptCount val="2"/>
                <c:pt idx="0">
                  <c:v>-7.2687681854559979E-3</c:v>
                </c:pt>
                <c:pt idx="1">
                  <c:v>-1.1872938926478605E-2</c:v>
                </c:pt>
              </c:numCache>
            </c:numRef>
          </c:val>
          <c:extLst xmlns:c16r2="http://schemas.microsoft.com/office/drawing/2015/06/chart">
            <c:ext xmlns:c16="http://schemas.microsoft.com/office/drawing/2014/chart" uri="{C3380CC4-5D6E-409C-BE32-E72D297353CC}">
              <c16:uniqueId val="{00000003-9B9A-4045-BB07-5929076744DE}"/>
            </c:ext>
          </c:extLst>
        </c:ser>
        <c:ser>
          <c:idx val="4"/>
          <c:order val="4"/>
          <c:tx>
            <c:strRef>
              <c:f>GDP_PIVOT!$F$3:$F$4</c:f>
              <c:strCache>
                <c:ptCount val="1"/>
                <c:pt idx="0">
                  <c:v>CME_lab</c:v>
                </c:pt>
              </c:strCache>
            </c:strRef>
          </c:tx>
          <c:spPr>
            <a:solidFill>
              <a:schemeClr val="accent5"/>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GDP_PIVOT!$F$5:$F$8</c:f>
              <c:numCache>
                <c:formatCode>0.00%</c:formatCode>
                <c:ptCount val="2"/>
                <c:pt idx="0">
                  <c:v>1.9187988645608894E-3</c:v>
                </c:pt>
                <c:pt idx="1">
                  <c:v>1.6530999783402308E-3</c:v>
                </c:pt>
              </c:numCache>
            </c:numRef>
          </c:val>
          <c:extLst xmlns:c16r2="http://schemas.microsoft.com/office/drawing/2015/06/chart">
            <c:ext xmlns:c16="http://schemas.microsoft.com/office/drawing/2014/chart" uri="{C3380CC4-5D6E-409C-BE32-E72D297353CC}">
              <c16:uniqueId val="{00000004-9B9A-4045-BB07-5929076744DE}"/>
            </c:ext>
          </c:extLst>
        </c:ser>
        <c:dLbls>
          <c:showLegendKey val="0"/>
          <c:showVal val="0"/>
          <c:showCatName val="0"/>
          <c:showSerName val="0"/>
          <c:showPercent val="0"/>
          <c:showBubbleSize val="0"/>
        </c:dLbls>
        <c:gapWidth val="219"/>
        <c:overlap val="-27"/>
        <c:axId val="82557248"/>
        <c:axId val="82557808"/>
      </c:barChart>
      <c:catAx>
        <c:axId val="8255724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557808"/>
        <c:crosses val="autoZero"/>
        <c:auto val="1"/>
        <c:lblAlgn val="ctr"/>
        <c:lblOffset val="100"/>
        <c:noMultiLvlLbl val="0"/>
      </c:catAx>
      <c:valAx>
        <c:axId val="82557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200" b="0" i="0" u="none" strike="noStrike" kern="1200" baseline="0" noProof="0">
                    <a:solidFill>
                      <a:schemeClr val="tx1">
                        <a:lumMod val="65000"/>
                        <a:lumOff val="35000"/>
                      </a:schemeClr>
                    </a:solidFill>
                    <a:latin typeface="+mn-lt"/>
                    <a:ea typeface="+mn-ea"/>
                    <a:cs typeface="+mn-cs"/>
                  </a:defRPr>
                </a:pPr>
                <a:r>
                  <a:rPr lang="en-US" noProof="0" dirty="0" smtClean="0"/>
                  <a:t>Difference of</a:t>
                </a:r>
                <a:r>
                  <a:rPr lang="en-US" baseline="0" noProof="0" dirty="0" smtClean="0"/>
                  <a:t> GDP with REF scenario [%]</a:t>
                </a:r>
                <a:endParaRPr lang="en-US" noProof="0" dirty="0"/>
              </a:p>
            </c:rich>
          </c:tx>
          <c:overlay val="0"/>
          <c:spPr>
            <a:noFill/>
            <a:ln>
              <a:noFill/>
            </a:ln>
            <a:effectLst/>
          </c:spPr>
          <c:txPr>
            <a:bodyPr rot="-5400000" spcFirstLastPara="1" vertOverflow="ellipsis" vert="horz" wrap="square" anchor="ctr" anchorCtr="1"/>
            <a:lstStyle/>
            <a:p>
              <a:pPr>
                <a:defRPr lang="en-US" sz="1200" b="0" i="0" u="none" strike="noStrike" kern="1200" baseline="0" noProof="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557248"/>
        <c:crosses val="autoZero"/>
        <c:crossBetween val="between"/>
      </c:valAx>
      <c:spPr>
        <a:noFill/>
        <a:ln>
          <a:noFill/>
        </a:ln>
        <a:effectLst/>
      </c:spPr>
    </c:plotArea>
    <c:legend>
      <c:legendPos val="r"/>
      <c:layout>
        <c:manualLayout>
          <c:xMode val="edge"/>
          <c:yMode val="edge"/>
          <c:x val="0.1360417565951704"/>
          <c:y val="0.59875706642438931"/>
          <c:w val="0.20393929019742096"/>
          <c:h val="0.23197304663840096"/>
        </c:manualLayout>
      </c:layout>
      <c:overlay val="0"/>
      <c:spPr>
        <a:solidFill>
          <a:sysClr val="window" lastClr="FFFFFF"/>
        </a:solidFill>
        <a:ln>
          <a:solidFill>
            <a:sysClr val="windowText" lastClr="000000"/>
          </a:solid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4">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[report_pivot_merged.xlsx]Tabelle2!PivotTable1</c:name>
    <c:fmtId val="5"/>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s>
    <c:plotArea>
      <c:layout>
        <c:manualLayout>
          <c:layoutTarget val="inner"/>
          <c:xMode val="edge"/>
          <c:yMode val="edge"/>
          <c:x val="0.16125646430438589"/>
          <c:y val="4.2003137757663844E-2"/>
          <c:w val="0.79798714409557459"/>
          <c:h val="0.80565325552880962"/>
        </c:manualLayout>
      </c:layout>
      <c:barChart>
        <c:barDir val="col"/>
        <c:grouping val="clustered"/>
        <c:varyColors val="0"/>
        <c:ser>
          <c:idx val="0"/>
          <c:order val="0"/>
          <c:tx>
            <c:strRef>
              <c:f>Tabelle2!$B$3:$B$4</c:f>
              <c:strCache>
                <c:ptCount val="1"/>
                <c:pt idx="0">
                  <c:v>REF</c:v>
                </c:pt>
              </c:strCache>
            </c:strRef>
          </c:tx>
          <c:spPr>
            <a:solidFill>
              <a:schemeClr val="accent1"/>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Tabelle2!$B$5:$B$8</c:f>
              <c:numCache>
                <c:formatCode>General</c:formatCode>
                <c:ptCount val="2"/>
              </c:numCache>
            </c:numRef>
          </c:val>
          <c:extLst xmlns:c16r2="http://schemas.microsoft.com/office/drawing/2015/06/chart">
            <c:ext xmlns:c16="http://schemas.microsoft.com/office/drawing/2014/chart" uri="{C3380CC4-5D6E-409C-BE32-E72D297353CC}">
              <c16:uniqueId val="{00000000-6684-4239-8512-2B7CB803885E}"/>
            </c:ext>
          </c:extLst>
        </c:ser>
        <c:ser>
          <c:idx val="1"/>
          <c:order val="1"/>
          <c:tx>
            <c:strRef>
              <c:f>Tabelle2!$C$3:$C$4</c:f>
              <c:strCache>
                <c:ptCount val="1"/>
                <c:pt idx="0">
                  <c:v>CME</c:v>
                </c:pt>
              </c:strCache>
            </c:strRef>
          </c:tx>
          <c:spPr>
            <a:solidFill>
              <a:schemeClr val="accent2"/>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Tabelle2!$C$5:$C$8</c:f>
              <c:numCache>
                <c:formatCode>General</c:formatCode>
                <c:ptCount val="2"/>
                <c:pt idx="0">
                  <c:v>-4.6967937762629752E-3</c:v>
                </c:pt>
                <c:pt idx="1">
                  <c:v>-1.0879476185462589E-2</c:v>
                </c:pt>
              </c:numCache>
            </c:numRef>
          </c:val>
          <c:extLst xmlns:c16r2="http://schemas.microsoft.com/office/drawing/2015/06/chart">
            <c:ext xmlns:c16="http://schemas.microsoft.com/office/drawing/2014/chart" uri="{C3380CC4-5D6E-409C-BE32-E72D297353CC}">
              <c16:uniqueId val="{00000001-6684-4239-8512-2B7CB803885E}"/>
            </c:ext>
          </c:extLst>
        </c:ser>
        <c:ser>
          <c:idx val="2"/>
          <c:order val="2"/>
          <c:tx>
            <c:strRef>
              <c:f>Tabelle2!$D$3:$D$4</c:f>
              <c:strCache>
                <c:ptCount val="1"/>
                <c:pt idx="0">
                  <c:v>CME_cap</c:v>
                </c:pt>
              </c:strCache>
            </c:strRef>
          </c:tx>
          <c:spPr>
            <a:solidFill>
              <a:schemeClr val="accent3"/>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Tabelle2!$D$5:$D$8</c:f>
              <c:numCache>
                <c:formatCode>General</c:formatCode>
                <c:ptCount val="2"/>
                <c:pt idx="0">
                  <c:v>-6.7288986460193323E-3</c:v>
                </c:pt>
                <c:pt idx="1">
                  <c:v>-1.4964990510340948E-2</c:v>
                </c:pt>
              </c:numCache>
            </c:numRef>
          </c:val>
          <c:extLst xmlns:c16r2="http://schemas.microsoft.com/office/drawing/2015/06/chart">
            <c:ext xmlns:c16="http://schemas.microsoft.com/office/drawing/2014/chart" uri="{C3380CC4-5D6E-409C-BE32-E72D297353CC}">
              <c16:uniqueId val="{00000002-6684-4239-8512-2B7CB803885E}"/>
            </c:ext>
          </c:extLst>
        </c:ser>
        <c:ser>
          <c:idx val="3"/>
          <c:order val="3"/>
          <c:tx>
            <c:strRef>
              <c:f>Tabelle2!$E$3:$E$4</c:f>
              <c:strCache>
                <c:ptCount val="1"/>
                <c:pt idx="0">
                  <c:v>CME_vat</c:v>
                </c:pt>
              </c:strCache>
            </c:strRef>
          </c:tx>
          <c:spPr>
            <a:solidFill>
              <a:schemeClr val="accent4"/>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Tabelle2!$E$5:$E$8</c:f>
              <c:numCache>
                <c:formatCode>General</c:formatCode>
                <c:ptCount val="2"/>
                <c:pt idx="0">
                  <c:v>-4.6967836732447754E-3</c:v>
                </c:pt>
                <c:pt idx="1">
                  <c:v>-1.0879460000467911E-2</c:v>
                </c:pt>
              </c:numCache>
            </c:numRef>
          </c:val>
          <c:extLst xmlns:c16r2="http://schemas.microsoft.com/office/drawing/2015/06/chart">
            <c:ext xmlns:c16="http://schemas.microsoft.com/office/drawing/2014/chart" uri="{C3380CC4-5D6E-409C-BE32-E72D297353CC}">
              <c16:uniqueId val="{00000003-6684-4239-8512-2B7CB803885E}"/>
            </c:ext>
          </c:extLst>
        </c:ser>
        <c:ser>
          <c:idx val="4"/>
          <c:order val="4"/>
          <c:tx>
            <c:strRef>
              <c:f>Tabelle2!$F$3:$F$4</c:f>
              <c:strCache>
                <c:ptCount val="1"/>
                <c:pt idx="0">
                  <c:v>CME_lab</c:v>
                </c:pt>
              </c:strCache>
            </c:strRef>
          </c:tx>
          <c:spPr>
            <a:solidFill>
              <a:schemeClr val="accent5"/>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Tabelle2!$F$5:$F$8</c:f>
              <c:numCache>
                <c:formatCode>General</c:formatCode>
                <c:ptCount val="2"/>
                <c:pt idx="0">
                  <c:v>-3.2873288254622324E-3</c:v>
                </c:pt>
                <c:pt idx="1">
                  <c:v>-7.6064239976183501E-3</c:v>
                </c:pt>
              </c:numCache>
            </c:numRef>
          </c:val>
          <c:extLst xmlns:c16r2="http://schemas.microsoft.com/office/drawing/2015/06/chart">
            <c:ext xmlns:c16="http://schemas.microsoft.com/office/drawing/2014/chart" uri="{C3380CC4-5D6E-409C-BE32-E72D297353CC}">
              <c16:uniqueId val="{00000004-6684-4239-8512-2B7CB803885E}"/>
            </c:ext>
          </c:extLst>
        </c:ser>
        <c:dLbls>
          <c:showLegendKey val="0"/>
          <c:showVal val="0"/>
          <c:showCatName val="0"/>
          <c:showSerName val="0"/>
          <c:showPercent val="0"/>
          <c:showBubbleSize val="0"/>
        </c:dLbls>
        <c:gapWidth val="219"/>
        <c:overlap val="-27"/>
        <c:axId val="82562288"/>
        <c:axId val="82562848"/>
      </c:barChart>
      <c:catAx>
        <c:axId val="8256228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2562848"/>
        <c:crosses val="autoZero"/>
        <c:auto val="1"/>
        <c:lblAlgn val="ctr"/>
        <c:lblOffset val="100"/>
        <c:noMultiLvlLbl val="0"/>
      </c:catAx>
      <c:valAx>
        <c:axId val="82562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Difference of Gini Coefficient with REF</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2562288"/>
        <c:crosses val="autoZero"/>
        <c:crossBetween val="between"/>
      </c:valAx>
      <c:spPr>
        <a:noFill/>
        <a:ln>
          <a:noFill/>
        </a:ln>
        <a:effectLst/>
      </c:spPr>
    </c:plotArea>
    <c:legend>
      <c:legendPos val="r"/>
      <c:layout>
        <c:manualLayout>
          <c:xMode val="edge"/>
          <c:yMode val="edge"/>
          <c:x val="0.18986112914844899"/>
          <c:y val="0.52328813911968397"/>
          <c:w val="0.1876296052098492"/>
          <c:h val="0.29898446815969731"/>
        </c:manualLayout>
      </c:layout>
      <c:overlay val="0"/>
      <c:spPr>
        <a:solidFill>
          <a:sysClr val="window" lastClr="FFFFFF"/>
        </a:solidFill>
        <a:ln>
          <a:solidFill>
            <a:srgbClr val="3E444C"/>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4">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[report_pivot_merged.xlsx]Tabelle1!PivotTable1</c:name>
    <c:fmtId val="16"/>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rgbClr val="FF0000"/>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
        <c:idx val="49"/>
        <c:spPr>
          <a:solidFill>
            <a:schemeClr val="accent1"/>
          </a:solidFill>
          <a:ln>
            <a:noFill/>
          </a:ln>
          <a:effectLst/>
        </c:spPr>
        <c:marker>
          <c:symbol val="none"/>
        </c:marker>
      </c:pivotFmt>
      <c:pivotFmt>
        <c:idx val="50"/>
        <c:spPr>
          <a:solidFill>
            <a:schemeClr val="accent1"/>
          </a:solidFill>
          <a:ln>
            <a:noFill/>
          </a:ln>
          <a:effectLst/>
        </c:spPr>
        <c:marker>
          <c:symbol val="none"/>
        </c:marker>
      </c:pivotFmt>
      <c:pivotFmt>
        <c:idx val="51"/>
        <c:spPr>
          <a:solidFill>
            <a:schemeClr val="accent1"/>
          </a:solidFill>
          <a:ln>
            <a:noFill/>
          </a:ln>
          <a:effectLst/>
        </c:spPr>
        <c:marker>
          <c:symbol val="none"/>
        </c:marker>
      </c:pivotFmt>
      <c:pivotFmt>
        <c:idx val="52"/>
        <c:spPr>
          <a:solidFill>
            <a:schemeClr val="accent1"/>
          </a:solidFill>
          <a:ln>
            <a:noFill/>
          </a:ln>
          <a:effectLst/>
        </c:spPr>
        <c:marker>
          <c:symbol val="none"/>
        </c:marker>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
        <c:idx val="55"/>
        <c:spPr>
          <a:solidFill>
            <a:schemeClr val="accent1"/>
          </a:solidFill>
          <a:ln>
            <a:noFill/>
          </a:ln>
          <a:effectLst/>
        </c:spPr>
        <c:marker>
          <c:symbol val="none"/>
        </c:marker>
      </c:pivotFmt>
      <c:pivotFmt>
        <c:idx val="56"/>
        <c:spPr>
          <a:solidFill>
            <a:schemeClr val="accent1"/>
          </a:solidFill>
          <a:ln>
            <a:noFill/>
          </a:ln>
          <a:effectLst/>
        </c:spPr>
        <c:marker>
          <c:symbol val="none"/>
        </c:marker>
      </c:pivotFmt>
      <c:pivotFmt>
        <c:idx val="57"/>
        <c:spPr>
          <a:solidFill>
            <a:schemeClr val="accent1"/>
          </a:solidFill>
          <a:ln>
            <a:noFill/>
          </a:ln>
          <a:effectLst/>
        </c:spPr>
        <c:marker>
          <c:symbol val="none"/>
        </c:marker>
      </c:pivotFmt>
      <c:pivotFmt>
        <c:idx val="58"/>
        <c:spPr>
          <a:solidFill>
            <a:schemeClr val="accent1"/>
          </a:solidFill>
          <a:ln>
            <a:noFill/>
          </a:ln>
          <a:effectLst/>
        </c:spPr>
        <c:marker>
          <c:symbol val="none"/>
        </c:marker>
      </c:pivotFmt>
      <c:pivotFmt>
        <c:idx val="59"/>
        <c:spPr>
          <a:solidFill>
            <a:schemeClr val="accent1"/>
          </a:solidFill>
          <a:ln>
            <a:noFill/>
          </a:ln>
          <a:effectLst/>
        </c:spPr>
        <c:marker>
          <c:symbol val="none"/>
        </c:marker>
      </c:pivotFmt>
      <c:pivotFmt>
        <c:idx val="60"/>
        <c:spPr>
          <a:solidFill>
            <a:schemeClr val="accent1"/>
          </a:solidFill>
          <a:ln>
            <a:noFill/>
          </a:ln>
          <a:effectLst/>
        </c:spPr>
        <c:marker>
          <c:symbol val="none"/>
        </c:marker>
      </c:pivotFmt>
      <c:pivotFmt>
        <c:idx val="61"/>
        <c:spPr>
          <a:solidFill>
            <a:schemeClr val="accent1"/>
          </a:solidFill>
          <a:ln>
            <a:noFill/>
          </a:ln>
          <a:effectLst/>
        </c:spPr>
        <c:marker>
          <c:symbol val="none"/>
        </c:marker>
      </c:pivotFmt>
      <c:pivotFmt>
        <c:idx val="62"/>
        <c:spPr>
          <a:solidFill>
            <a:schemeClr val="accent1"/>
          </a:solidFill>
          <a:ln>
            <a:noFill/>
          </a:ln>
          <a:effectLst/>
        </c:spPr>
        <c:marker>
          <c:symbol val="none"/>
        </c:marker>
      </c:pivotFmt>
      <c:pivotFmt>
        <c:idx val="63"/>
        <c:spPr>
          <a:solidFill>
            <a:schemeClr val="accent1"/>
          </a:solidFill>
          <a:ln>
            <a:noFill/>
          </a:ln>
          <a:effectLst/>
        </c:spPr>
        <c:marker>
          <c:symbol val="none"/>
        </c:marker>
      </c:pivotFmt>
      <c:pivotFmt>
        <c:idx val="64"/>
        <c:spPr>
          <a:solidFill>
            <a:schemeClr val="accent1"/>
          </a:solidFill>
          <a:ln>
            <a:noFill/>
          </a:ln>
          <a:effectLst/>
        </c:spPr>
        <c:marker>
          <c:symbol val="none"/>
        </c:marker>
      </c:pivotFmt>
      <c:pivotFmt>
        <c:idx val="65"/>
        <c:spPr>
          <a:solidFill>
            <a:schemeClr val="accent1"/>
          </a:solidFill>
          <a:ln>
            <a:noFill/>
          </a:ln>
          <a:effectLst/>
        </c:spPr>
        <c:marker>
          <c:symbol val="none"/>
        </c:marker>
      </c:pivotFmt>
      <c:pivotFmt>
        <c:idx val="66"/>
        <c:spPr>
          <a:solidFill>
            <a:schemeClr val="accent1"/>
          </a:solidFill>
          <a:ln>
            <a:noFill/>
          </a:ln>
          <a:effectLst/>
        </c:spPr>
        <c:marker>
          <c:symbol val="none"/>
        </c:marker>
      </c:pivotFmt>
      <c:pivotFmt>
        <c:idx val="67"/>
        <c:spPr>
          <a:solidFill>
            <a:schemeClr val="accent1"/>
          </a:solidFill>
          <a:ln>
            <a:noFill/>
          </a:ln>
          <a:effectLst/>
        </c:spPr>
        <c:marker>
          <c:symbol val="none"/>
        </c:marker>
      </c:pivotFmt>
      <c:pivotFmt>
        <c:idx val="68"/>
        <c:spPr>
          <a:solidFill>
            <a:schemeClr val="accent1"/>
          </a:solidFill>
          <a:ln>
            <a:noFill/>
          </a:ln>
          <a:effectLst/>
        </c:spPr>
        <c:marker>
          <c:symbol val="none"/>
        </c:marker>
      </c:pivotFmt>
      <c:pivotFmt>
        <c:idx val="69"/>
        <c:spPr>
          <a:solidFill>
            <a:schemeClr val="accent1"/>
          </a:solidFill>
          <a:ln>
            <a:noFill/>
          </a:ln>
          <a:effectLst/>
        </c:spPr>
        <c:marker>
          <c:symbol val="none"/>
        </c:marker>
      </c:pivotFmt>
      <c:pivotFmt>
        <c:idx val="70"/>
        <c:spPr>
          <a:solidFill>
            <a:schemeClr val="accent1"/>
          </a:solidFill>
          <a:ln>
            <a:noFill/>
          </a:ln>
          <a:effectLst/>
        </c:spPr>
        <c:marker>
          <c:symbol val="none"/>
        </c:marker>
      </c:pivotFmt>
      <c:pivotFmt>
        <c:idx val="71"/>
        <c:spPr>
          <a:solidFill>
            <a:schemeClr val="accent1"/>
          </a:solidFill>
          <a:ln>
            <a:noFill/>
          </a:ln>
          <a:effectLst/>
        </c:spPr>
        <c:marker>
          <c:symbol val="none"/>
        </c:marker>
      </c:pivotFmt>
      <c:pivotFmt>
        <c:idx val="72"/>
        <c:spPr>
          <a:solidFill>
            <a:schemeClr val="accent1"/>
          </a:solidFill>
          <a:ln>
            <a:noFill/>
          </a:ln>
          <a:effectLst/>
        </c:spPr>
        <c:marker>
          <c:symbol val="none"/>
        </c:marker>
      </c:pivotFmt>
      <c:pivotFmt>
        <c:idx val="73"/>
        <c:spPr>
          <a:solidFill>
            <a:schemeClr val="accent1"/>
          </a:solidFill>
          <a:ln>
            <a:noFill/>
          </a:ln>
          <a:effectLst/>
        </c:spPr>
        <c:marker>
          <c:symbol val="none"/>
        </c:marker>
      </c:pivotFmt>
      <c:pivotFmt>
        <c:idx val="74"/>
        <c:spPr>
          <a:solidFill>
            <a:schemeClr val="accent1"/>
          </a:solidFill>
          <a:ln>
            <a:noFill/>
          </a:ln>
          <a:effectLst/>
        </c:spPr>
        <c:marker>
          <c:symbol val="none"/>
        </c:marker>
      </c:pivotFmt>
      <c:pivotFmt>
        <c:idx val="75"/>
        <c:spPr>
          <a:solidFill>
            <a:schemeClr val="accent1"/>
          </a:solidFill>
          <a:ln>
            <a:noFill/>
          </a:ln>
          <a:effectLst/>
        </c:spPr>
        <c:marker>
          <c:symbol val="none"/>
        </c:marker>
      </c:pivotFmt>
      <c:pivotFmt>
        <c:idx val="76"/>
        <c:spPr>
          <a:solidFill>
            <a:schemeClr val="accent1"/>
          </a:solidFill>
          <a:ln>
            <a:noFill/>
          </a:ln>
          <a:effectLst/>
        </c:spPr>
        <c:marker>
          <c:symbol val="none"/>
        </c:marker>
      </c:pivotFmt>
    </c:pivotFmts>
    <c:plotArea>
      <c:layout>
        <c:manualLayout>
          <c:layoutTarget val="inner"/>
          <c:xMode val="edge"/>
          <c:yMode val="edge"/>
          <c:x val="1.7252232828197309E-2"/>
          <c:y val="3.4858387799564274E-2"/>
          <c:w val="0.86822001078410593"/>
          <c:h val="0.81620437512813304"/>
        </c:manualLayout>
      </c:layout>
      <c:barChart>
        <c:barDir val="bar"/>
        <c:grouping val="clustered"/>
        <c:varyColors val="0"/>
        <c:ser>
          <c:idx val="0"/>
          <c:order val="0"/>
          <c:tx>
            <c:strRef>
              <c:f>Tabelle1!$B$3:$B$4</c:f>
              <c:strCache>
                <c:ptCount val="1"/>
                <c:pt idx="0">
                  <c:v>Construction</c:v>
                </c:pt>
              </c:strCache>
            </c:strRef>
          </c:tx>
          <c:spPr>
            <a:solidFill>
              <a:schemeClr val="accent1"/>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Tabelle1!$B$5:$B$10</c:f>
              <c:numCache>
                <c:formatCode>General</c:formatCode>
                <c:ptCount val="5"/>
                <c:pt idx="1">
                  <c:v>8.0960605241459961E-5</c:v>
                </c:pt>
                <c:pt idx="2">
                  <c:v>8.1033062637515287E-5</c:v>
                </c:pt>
                <c:pt idx="3">
                  <c:v>8.096032463067622E-5</c:v>
                </c:pt>
                <c:pt idx="4">
                  <c:v>6.9993266083844159E-5</c:v>
                </c:pt>
              </c:numCache>
            </c:numRef>
          </c:val>
          <c:extLst xmlns:c16r2="http://schemas.microsoft.com/office/drawing/2015/06/chart">
            <c:ext xmlns:c16="http://schemas.microsoft.com/office/drawing/2014/chart" uri="{C3380CC4-5D6E-409C-BE32-E72D297353CC}">
              <c16:uniqueId val="{00000000-BEE1-4EC9-B6A0-2CB266490A42}"/>
            </c:ext>
          </c:extLst>
        </c:ser>
        <c:ser>
          <c:idx val="1"/>
          <c:order val="1"/>
          <c:tx>
            <c:strRef>
              <c:f>Tabelle1!$C$3:$C$4</c:f>
              <c:strCache>
                <c:ptCount val="1"/>
                <c:pt idx="0">
                  <c:v>Dwelling Services</c:v>
                </c:pt>
              </c:strCache>
            </c:strRef>
          </c:tx>
          <c:spPr>
            <a:solidFill>
              <a:schemeClr val="accent2"/>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Tabelle1!$C$5:$C$10</c:f>
              <c:numCache>
                <c:formatCode>General</c:formatCode>
                <c:ptCount val="5"/>
                <c:pt idx="1">
                  <c:v>2.5031909465124125E-3</c:v>
                </c:pt>
                <c:pt idx="2">
                  <c:v>2.513224013610954E-3</c:v>
                </c:pt>
                <c:pt idx="3">
                  <c:v>2.5032061675432649E-3</c:v>
                </c:pt>
                <c:pt idx="4">
                  <c:v>2.8236770159646152E-3</c:v>
                </c:pt>
              </c:numCache>
            </c:numRef>
          </c:val>
          <c:extLst xmlns:c16r2="http://schemas.microsoft.com/office/drawing/2015/06/chart">
            <c:ext xmlns:c16="http://schemas.microsoft.com/office/drawing/2014/chart" uri="{C3380CC4-5D6E-409C-BE32-E72D297353CC}">
              <c16:uniqueId val="{00000001-BEE1-4EC9-B6A0-2CB266490A42}"/>
            </c:ext>
          </c:extLst>
        </c:ser>
        <c:ser>
          <c:idx val="2"/>
          <c:order val="2"/>
          <c:tx>
            <c:strRef>
              <c:f>Tabelle1!$D$3:$D$4</c:f>
              <c:strCache>
                <c:ptCount val="1"/>
                <c:pt idx="0">
                  <c:v>Electricity</c:v>
                </c:pt>
              </c:strCache>
            </c:strRef>
          </c:tx>
          <c:spPr>
            <a:solidFill>
              <a:schemeClr val="accent3"/>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Tabelle1!$D$5:$D$10</c:f>
              <c:numCache>
                <c:formatCode>General</c:formatCode>
                <c:ptCount val="5"/>
                <c:pt idx="1">
                  <c:v>3.7231762346560705E-3</c:v>
                </c:pt>
                <c:pt idx="2">
                  <c:v>3.7295050683899943E-3</c:v>
                </c:pt>
                <c:pt idx="3">
                  <c:v>3.7231645769462262E-3</c:v>
                </c:pt>
                <c:pt idx="4">
                  <c:v>3.8206465258282321E-3</c:v>
                </c:pt>
              </c:numCache>
            </c:numRef>
          </c:val>
          <c:extLst xmlns:c16r2="http://schemas.microsoft.com/office/drawing/2015/06/chart">
            <c:ext xmlns:c16="http://schemas.microsoft.com/office/drawing/2014/chart" uri="{C3380CC4-5D6E-409C-BE32-E72D297353CC}">
              <c16:uniqueId val="{00000002-BEE1-4EC9-B6A0-2CB266490A42}"/>
            </c:ext>
          </c:extLst>
        </c:ser>
        <c:ser>
          <c:idx val="3"/>
          <c:order val="3"/>
          <c:tx>
            <c:strRef>
              <c:f>Tabelle1!$E$3:$E$4</c:f>
              <c:strCache>
                <c:ptCount val="1"/>
                <c:pt idx="0">
                  <c:v>Coal</c:v>
                </c:pt>
              </c:strCache>
            </c:strRef>
          </c:tx>
          <c:spPr>
            <a:solidFill>
              <a:schemeClr val="accent4"/>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Tabelle1!$E$5:$E$10</c:f>
              <c:numCache>
                <c:formatCode>General</c:formatCode>
                <c:ptCount val="5"/>
                <c:pt idx="1">
                  <c:v>-7.9202795591670443E-5</c:v>
                </c:pt>
                <c:pt idx="2">
                  <c:v>-7.9228486297478029E-5</c:v>
                </c:pt>
                <c:pt idx="3">
                  <c:v>-7.920280848185669E-5</c:v>
                </c:pt>
                <c:pt idx="4">
                  <c:v>-7.9497810724173248E-5</c:v>
                </c:pt>
              </c:numCache>
            </c:numRef>
          </c:val>
          <c:extLst xmlns:c16r2="http://schemas.microsoft.com/office/drawing/2015/06/chart">
            <c:ext xmlns:c16="http://schemas.microsoft.com/office/drawing/2014/chart" uri="{C3380CC4-5D6E-409C-BE32-E72D297353CC}">
              <c16:uniqueId val="{00000003-BEE1-4EC9-B6A0-2CB266490A42}"/>
            </c:ext>
          </c:extLst>
        </c:ser>
        <c:ser>
          <c:idx val="4"/>
          <c:order val="4"/>
          <c:tx>
            <c:strRef>
              <c:f>Tabelle1!$F$3:$F$4</c:f>
              <c:strCache>
                <c:ptCount val="1"/>
                <c:pt idx="0">
                  <c:v>Natural Gas</c:v>
                </c:pt>
              </c:strCache>
            </c:strRef>
          </c:tx>
          <c:spPr>
            <a:solidFill>
              <a:schemeClr val="accent5"/>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Tabelle1!$F$5:$F$10</c:f>
              <c:numCache>
                <c:formatCode>General</c:formatCode>
                <c:ptCount val="5"/>
                <c:pt idx="1">
                  <c:v>-1.8802790424231304E-3</c:v>
                </c:pt>
                <c:pt idx="2">
                  <c:v>-1.8821911649808351E-3</c:v>
                </c:pt>
                <c:pt idx="3">
                  <c:v>-1.8802801048175622E-3</c:v>
                </c:pt>
                <c:pt idx="4">
                  <c:v>-1.8993556629655502E-3</c:v>
                </c:pt>
              </c:numCache>
            </c:numRef>
          </c:val>
          <c:extLst xmlns:c16r2="http://schemas.microsoft.com/office/drawing/2015/06/chart">
            <c:ext xmlns:c16="http://schemas.microsoft.com/office/drawing/2014/chart" uri="{C3380CC4-5D6E-409C-BE32-E72D297353CC}">
              <c16:uniqueId val="{00000004-BEE1-4EC9-B6A0-2CB266490A42}"/>
            </c:ext>
          </c:extLst>
        </c:ser>
        <c:ser>
          <c:idx val="5"/>
          <c:order val="5"/>
          <c:tx>
            <c:strRef>
              <c:f>Tabelle1!$G$3:$G$4</c:f>
              <c:strCache>
                <c:ptCount val="1"/>
                <c:pt idx="0">
                  <c:v>Oil</c:v>
                </c:pt>
              </c:strCache>
            </c:strRef>
          </c:tx>
          <c:spPr>
            <a:solidFill>
              <a:schemeClr val="accent6"/>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Tabelle1!$G$5:$G$10</c:f>
              <c:numCache>
                <c:formatCode>General</c:formatCode>
                <c:ptCount val="5"/>
                <c:pt idx="1">
                  <c:v>-3.4305505253350208E-3</c:v>
                </c:pt>
                <c:pt idx="2">
                  <c:v>-3.4329600140617068E-3</c:v>
                </c:pt>
                <c:pt idx="3">
                  <c:v>-3.4305520319381239E-3</c:v>
                </c:pt>
                <c:pt idx="4">
                  <c:v>-3.4542212062621397E-3</c:v>
                </c:pt>
              </c:numCache>
            </c:numRef>
          </c:val>
          <c:extLst xmlns:c16r2="http://schemas.microsoft.com/office/drawing/2015/06/chart">
            <c:ext xmlns:c16="http://schemas.microsoft.com/office/drawing/2014/chart" uri="{C3380CC4-5D6E-409C-BE32-E72D297353CC}">
              <c16:uniqueId val="{00000005-BEE1-4EC9-B6A0-2CB266490A42}"/>
            </c:ext>
          </c:extLst>
        </c:ser>
        <c:dLbls>
          <c:showLegendKey val="0"/>
          <c:showVal val="0"/>
          <c:showCatName val="0"/>
          <c:showSerName val="0"/>
          <c:showPercent val="0"/>
          <c:showBubbleSize val="0"/>
        </c:dLbls>
        <c:gapWidth val="219"/>
        <c:axId val="82567888"/>
        <c:axId val="82568448"/>
      </c:barChart>
      <c:catAx>
        <c:axId val="82567888"/>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2568448"/>
        <c:crosses val="autoZero"/>
        <c:auto val="1"/>
        <c:lblAlgn val="ctr"/>
        <c:lblOffset val="100"/>
        <c:noMultiLvlLbl val="0"/>
      </c:catAx>
      <c:valAx>
        <c:axId val="82568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Change in share of total consumption after the carbon tax</a:t>
                </a:r>
              </a:p>
            </c:rich>
          </c:tx>
          <c:layout>
            <c:manualLayout>
              <c:xMode val="edge"/>
              <c:yMode val="edge"/>
              <c:x val="0.27507143193927108"/>
              <c:y val="0.9288455746310400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2567888"/>
        <c:crosses val="autoZero"/>
        <c:crossBetween val="between"/>
      </c:valAx>
      <c:spPr>
        <a:noFill/>
        <a:ln>
          <a:noFill/>
        </a:ln>
        <a:effectLst/>
      </c:spPr>
    </c:plotArea>
    <c:legend>
      <c:legendPos val="r"/>
      <c:layout>
        <c:manualLayout>
          <c:xMode val="edge"/>
          <c:yMode val="edge"/>
          <c:x val="0.15001379332087994"/>
          <c:y val="0.71434613890911713"/>
          <c:w val="0.78054255042444032"/>
          <c:h val="0.11553273099723606"/>
        </c:manualLayout>
      </c:layout>
      <c:overlay val="0"/>
      <c:spPr>
        <a:solidFill>
          <a:sysClr val="window" lastClr="FFFFFF"/>
        </a:solidFill>
        <a:ln>
          <a:solidFill>
            <a:srgbClr val="3E444C"/>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4">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4195" y="263873"/>
            <a:ext cx="5851979" cy="498055"/>
          </a:xfrm>
          <a:prstGeom prst="rect">
            <a:avLst/>
          </a:prstGeom>
        </p:spPr>
        <p:txBody>
          <a:bodyPr vert="horz" lIns="0" tIns="0" rIns="0" bIns="0" rtlCol="0"/>
          <a:lstStyle>
            <a:lvl1pPr algn="l">
              <a:defRPr sz="1200"/>
            </a:lvl1pPr>
          </a:lstStyle>
          <a:p>
            <a:r>
              <a:rPr lang="en-US" b="1" smtClean="0"/>
              <a:t>Titel der Präsentation</a:t>
            </a:r>
            <a:endParaRPr lang="en-US" b="1"/>
          </a:p>
        </p:txBody>
      </p:sp>
      <p:sp>
        <p:nvSpPr>
          <p:cNvPr id="3" name="Datumsplatzhalter 2"/>
          <p:cNvSpPr>
            <a:spLocks noGrp="1"/>
          </p:cNvSpPr>
          <p:nvPr>
            <p:ph type="dt" sz="quarter" idx="1"/>
          </p:nvPr>
        </p:nvSpPr>
        <p:spPr>
          <a:xfrm>
            <a:off x="5435271" y="9529108"/>
            <a:ext cx="642300" cy="156325"/>
          </a:xfrm>
          <a:prstGeom prst="rect">
            <a:avLst/>
          </a:prstGeom>
        </p:spPr>
        <p:txBody>
          <a:bodyPr vert="horz" lIns="0" tIns="0" rIns="0" bIns="0" rtlCol="0" anchor="t"/>
          <a:lstStyle>
            <a:lvl1pPr algn="r">
              <a:defRPr sz="1200"/>
            </a:lvl1pPr>
          </a:lstStyle>
          <a:p>
            <a:pPr algn="l"/>
            <a:fld id="{D23180B0-2F85-4388-B423-ABECE228E4CF}" type="datetime1">
              <a:rPr lang="de-DE" sz="800" smtClean="0"/>
              <a:t>08.12.2020</a:t>
            </a:fld>
            <a:endParaRPr lang="en-US" sz="800"/>
          </a:p>
        </p:txBody>
      </p:sp>
      <p:sp>
        <p:nvSpPr>
          <p:cNvPr id="4" name="Fußzeilenplatzhalter 3"/>
          <p:cNvSpPr>
            <a:spLocks noGrp="1"/>
          </p:cNvSpPr>
          <p:nvPr>
            <p:ph type="ftr" sz="quarter" idx="2"/>
          </p:nvPr>
        </p:nvSpPr>
        <p:spPr>
          <a:xfrm>
            <a:off x="464194" y="9529110"/>
            <a:ext cx="4460417" cy="156325"/>
          </a:xfrm>
          <a:prstGeom prst="rect">
            <a:avLst/>
          </a:prstGeom>
        </p:spPr>
        <p:txBody>
          <a:bodyPr vert="horz" lIns="0" tIns="0" rIns="0" bIns="0" rtlCol="0" anchor="t"/>
          <a:lstStyle>
            <a:lvl1pPr algn="l">
              <a:defRPr sz="1200"/>
            </a:lvl1pPr>
          </a:lstStyle>
          <a:p>
            <a:r>
              <a:rPr lang="en-US" sz="800" smtClean="0"/>
              <a:t>Universität Stuttgart</a:t>
            </a:r>
            <a:endParaRPr lang="en-US" sz="800"/>
          </a:p>
        </p:txBody>
      </p:sp>
      <p:sp>
        <p:nvSpPr>
          <p:cNvPr id="5" name="Foliennummernplatzhalter 4"/>
          <p:cNvSpPr>
            <a:spLocks noGrp="1"/>
          </p:cNvSpPr>
          <p:nvPr>
            <p:ph type="sldNum" sz="quarter" idx="3"/>
          </p:nvPr>
        </p:nvSpPr>
        <p:spPr>
          <a:xfrm>
            <a:off x="6215042" y="9529110"/>
            <a:ext cx="356833" cy="156325"/>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mod="1">
    <p:ext uri="{56416CCD-93CA-4268-BC5B-53C4BB910035}">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3883" y="265753"/>
            <a:ext cx="5852067" cy="498055"/>
          </a:xfrm>
          <a:prstGeom prst="rect">
            <a:avLst/>
          </a:prstGeom>
        </p:spPr>
        <p:txBody>
          <a:bodyPr vert="horz" lIns="0" tIns="0" rIns="0" bIns="0" rtlCol="0"/>
          <a:lstStyle>
            <a:lvl1pPr algn="l">
              <a:defRPr sz="1200" b="1"/>
            </a:lvl1pPr>
          </a:lstStyle>
          <a:p>
            <a:r>
              <a:rPr lang="en-US" smtClean="0"/>
              <a:t>Titel der Präsentation</a:t>
            </a:r>
            <a:endParaRPr lang="en-US"/>
          </a:p>
        </p:txBody>
      </p:sp>
      <p:sp>
        <p:nvSpPr>
          <p:cNvPr id="3" name="Datumsplatzhalter 2"/>
          <p:cNvSpPr>
            <a:spLocks noGrp="1"/>
          </p:cNvSpPr>
          <p:nvPr>
            <p:ph type="dt" idx="1"/>
          </p:nvPr>
        </p:nvSpPr>
        <p:spPr>
          <a:xfrm>
            <a:off x="5434572" y="9528010"/>
            <a:ext cx="642300" cy="156325"/>
          </a:xfrm>
          <a:prstGeom prst="rect">
            <a:avLst/>
          </a:prstGeom>
        </p:spPr>
        <p:txBody>
          <a:bodyPr vert="horz" lIns="0" tIns="0" rIns="0" bIns="0" rtlCol="0" anchor="t"/>
          <a:lstStyle>
            <a:lvl1pPr algn="l">
              <a:defRPr sz="800"/>
            </a:lvl1pPr>
          </a:lstStyle>
          <a:p>
            <a:fld id="{9A368185-4512-47D4-A02C-CF8428C1DFF4}" type="datetime1">
              <a:rPr lang="de-DE" smtClean="0"/>
              <a:t>08.12.2020</a:t>
            </a:fld>
            <a:endParaRPr lang="en-US"/>
          </a:p>
        </p:txBody>
      </p:sp>
      <p:sp>
        <p:nvSpPr>
          <p:cNvPr id="4" name="Folienbildplatzhalter 3"/>
          <p:cNvSpPr>
            <a:spLocks noGrp="1" noRot="1" noChangeAspect="1"/>
          </p:cNvSpPr>
          <p:nvPr>
            <p:ph type="sldImg" idx="2"/>
          </p:nvPr>
        </p:nvSpPr>
        <p:spPr>
          <a:xfrm>
            <a:off x="234950" y="1096963"/>
            <a:ext cx="5351463" cy="334645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4195" y="4777195"/>
            <a:ext cx="5851979" cy="3908614"/>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6" name="Fußzeilenplatzhalter 5"/>
          <p:cNvSpPr>
            <a:spLocks noGrp="1"/>
          </p:cNvSpPr>
          <p:nvPr>
            <p:ph type="ftr" sz="quarter" idx="4"/>
          </p:nvPr>
        </p:nvSpPr>
        <p:spPr>
          <a:xfrm>
            <a:off x="463884" y="9528010"/>
            <a:ext cx="4460417" cy="156325"/>
          </a:xfrm>
          <a:prstGeom prst="rect">
            <a:avLst/>
          </a:prstGeom>
        </p:spPr>
        <p:txBody>
          <a:bodyPr vert="horz" lIns="0" tIns="0" rIns="0" bIns="0" rtlCol="0" anchor="t"/>
          <a:lstStyle>
            <a:lvl1pPr algn="l">
              <a:defRPr sz="800"/>
            </a:lvl1pPr>
          </a:lstStyle>
          <a:p>
            <a:r>
              <a:rPr lang="en-US" smtClean="0"/>
              <a:t>Universität Stuttgart</a:t>
            </a:r>
            <a:endParaRPr lang="en-US" dirty="0"/>
          </a:p>
        </p:txBody>
      </p:sp>
      <p:sp>
        <p:nvSpPr>
          <p:cNvPr id="7" name="Foliennummernplatzhalter 6"/>
          <p:cNvSpPr>
            <a:spLocks noGrp="1"/>
          </p:cNvSpPr>
          <p:nvPr>
            <p:ph type="sldNum" sz="quarter" idx="5"/>
          </p:nvPr>
        </p:nvSpPr>
        <p:spPr>
          <a:xfrm>
            <a:off x="6216038" y="9528010"/>
            <a:ext cx="356833" cy="156325"/>
          </a:xfrm>
          <a:prstGeom prst="rect">
            <a:avLst/>
          </a:prstGeom>
        </p:spPr>
        <p:txBody>
          <a:bodyPr vert="horz" lIns="0" tIns="0" rIns="0" bIns="0" rtlCol="0" anchor="t"/>
          <a:lstStyle>
            <a:lvl1pPr algn="l">
              <a:defRPr sz="800"/>
            </a:lvl1pPr>
          </a:lstStyle>
          <a:p>
            <a:fld id="{05DD1DF0-DD4E-4B0C-B0FD-D16D9D2A9750}" type="slidenum">
              <a:rPr lang="en-US" smtClean="0"/>
              <a:pPr/>
              <a:t>‹#›</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9F4EF0E5-23BF-433B-9538-4FA99374165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a:t>
            </a:fld>
            <a:endParaRPr lang="en-US"/>
          </a:p>
        </p:txBody>
      </p:sp>
    </p:spTree>
    <p:extLst>
      <p:ext uri="{BB962C8B-B14F-4D97-AF65-F5344CB8AC3E}">
        <p14:creationId xmlns:p14="http://schemas.microsoft.com/office/powerpoint/2010/main" val="92564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4047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1523606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1001995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2776935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337168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15</a:t>
            </a:fld>
            <a:endParaRPr lang="en-US"/>
          </a:p>
        </p:txBody>
      </p:sp>
    </p:spTree>
    <p:extLst>
      <p:ext uri="{BB962C8B-B14F-4D97-AF65-F5344CB8AC3E}">
        <p14:creationId xmlns:p14="http://schemas.microsoft.com/office/powerpoint/2010/main" val="3744136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390722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17</a:t>
            </a:fld>
            <a:endParaRPr lang="en-US"/>
          </a:p>
        </p:txBody>
      </p:sp>
    </p:spTree>
    <p:extLst>
      <p:ext uri="{BB962C8B-B14F-4D97-AF65-F5344CB8AC3E}">
        <p14:creationId xmlns:p14="http://schemas.microsoft.com/office/powerpoint/2010/main" val="2341737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4269735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2755366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741738DA-AC42-430A-AC45-D7747A9F3EC4}"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3690646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20</a:t>
            </a:fld>
            <a:endParaRPr lang="en-US"/>
          </a:p>
        </p:txBody>
      </p:sp>
    </p:spTree>
    <p:extLst>
      <p:ext uri="{BB962C8B-B14F-4D97-AF65-F5344CB8AC3E}">
        <p14:creationId xmlns:p14="http://schemas.microsoft.com/office/powerpoint/2010/main" val="1751663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21</a:t>
            </a:fld>
            <a:endParaRPr lang="en-US"/>
          </a:p>
        </p:txBody>
      </p:sp>
    </p:spTree>
    <p:extLst>
      <p:ext uri="{BB962C8B-B14F-4D97-AF65-F5344CB8AC3E}">
        <p14:creationId xmlns:p14="http://schemas.microsoft.com/office/powerpoint/2010/main" val="1675431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22</a:t>
            </a:fld>
            <a:endParaRPr lang="en-US"/>
          </a:p>
        </p:txBody>
      </p:sp>
    </p:spTree>
    <p:extLst>
      <p:ext uri="{BB962C8B-B14F-4D97-AF65-F5344CB8AC3E}">
        <p14:creationId xmlns:p14="http://schemas.microsoft.com/office/powerpoint/2010/main" val="1115679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23</a:t>
            </a:fld>
            <a:endParaRPr lang="en-US"/>
          </a:p>
        </p:txBody>
      </p:sp>
    </p:spTree>
    <p:extLst>
      <p:ext uri="{BB962C8B-B14F-4D97-AF65-F5344CB8AC3E}">
        <p14:creationId xmlns:p14="http://schemas.microsoft.com/office/powerpoint/2010/main" val="3855697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24</a:t>
            </a:fld>
            <a:endParaRPr lang="en-US"/>
          </a:p>
        </p:txBody>
      </p:sp>
    </p:spTree>
    <p:extLst>
      <p:ext uri="{BB962C8B-B14F-4D97-AF65-F5344CB8AC3E}">
        <p14:creationId xmlns:p14="http://schemas.microsoft.com/office/powerpoint/2010/main" val="358103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2178337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68936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3799127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2792212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4136801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290290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9</a:t>
            </a:fld>
            <a:endParaRPr lang="en-US"/>
          </a:p>
        </p:txBody>
      </p:sp>
    </p:spTree>
    <p:extLst>
      <p:ext uri="{BB962C8B-B14F-4D97-AF65-F5344CB8AC3E}">
        <p14:creationId xmlns:p14="http://schemas.microsoft.com/office/powerpoint/2010/main" val="3663624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nSpc>
                <a:spcPts val="1500"/>
              </a:lnSpc>
              <a:spcBef>
                <a:spcPts val="0"/>
              </a:spcBef>
              <a:buNone/>
              <a:defRPr sz="1200" b="1">
                <a:solidFill>
                  <a:schemeClr val="tx1"/>
                </a:solidFill>
              </a:defRPr>
            </a:lvl1pPr>
          </a:lstStyle>
          <a:p>
            <a:pPr lvl="0"/>
            <a:r>
              <a:rPr lang="de-DE" dirty="0" smtClean="0"/>
              <a:t>Vorname </a:t>
            </a:r>
            <a:br>
              <a:rPr lang="de-DE" dirty="0" smtClean="0"/>
            </a:br>
            <a:r>
              <a:rPr lang="de-DE" dirty="0" smtClean="0"/>
              <a:t>Name</a:t>
            </a:r>
            <a:endParaRPr lang="de-DE" dirty="0"/>
          </a:p>
        </p:txBody>
      </p:sp>
      <p:pic>
        <p:nvPicPr>
          <p:cNvPr id="5" name="Grafik 4"/>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37462322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00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Bildplatzhalter 9"/>
          <p:cNvSpPr>
            <a:spLocks noGrp="1"/>
          </p:cNvSpPr>
          <p:nvPr>
            <p:ph type="pic" sz="quarter" idx="14"/>
          </p:nvPr>
        </p:nvSpPr>
        <p:spPr>
          <a:xfrm>
            <a:off x="4895688" y="1597024"/>
            <a:ext cx="3780000" cy="1710000"/>
          </a:xfrm>
          <a:solidFill>
            <a:schemeClr val="bg1">
              <a:lumMod val="95000"/>
            </a:schemeClr>
          </a:solidFill>
        </p:spPr>
        <p:txBody>
          <a:bodyPr/>
          <a:lstStyle/>
          <a:p>
            <a:r>
              <a:rPr lang="de-DE" smtClean="0"/>
              <a:t>Bild durch Klicken auf Symbol hinzufügen</a:t>
            </a:r>
            <a:endParaRPr lang="en-US"/>
          </a:p>
        </p:txBody>
      </p:sp>
      <p:sp>
        <p:nvSpPr>
          <p:cNvPr id="11" name="Bildplatzhalter 9"/>
          <p:cNvSpPr>
            <a:spLocks noGrp="1"/>
          </p:cNvSpPr>
          <p:nvPr>
            <p:ph type="pic" sz="quarter" idx="15"/>
          </p:nvPr>
        </p:nvSpPr>
        <p:spPr>
          <a:xfrm>
            <a:off x="4895688" y="3379525"/>
            <a:ext cx="3780000" cy="1710000"/>
          </a:xfrm>
          <a:solidFill>
            <a:schemeClr val="bg1">
              <a:lumMod val="95000"/>
            </a:schemeClr>
          </a:solidFill>
        </p:spPr>
        <p:txBody>
          <a:bodyPr/>
          <a:lstStyle/>
          <a:p>
            <a:r>
              <a:rPr lang="de-DE" smtClean="0"/>
              <a:t>Bild durch Klicken auf Symbol hinzufügen</a:t>
            </a:r>
            <a:endParaRPr lang="en-US"/>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0284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86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Bildplatzhalter 9"/>
          <p:cNvSpPr>
            <a:spLocks noGrp="1"/>
          </p:cNvSpPr>
          <p:nvPr>
            <p:ph type="pic" sz="quarter" idx="14"/>
          </p:nvPr>
        </p:nvSpPr>
        <p:spPr>
          <a:xfrm>
            <a:off x="4895688" y="1597025"/>
            <a:ext cx="3780000" cy="3492500"/>
          </a:xfrm>
          <a:solidFill>
            <a:schemeClr val="bg1">
              <a:lumMod val="95000"/>
            </a:schemeClr>
          </a:solidFill>
        </p:spPr>
        <p:txBody>
          <a:bodyPr/>
          <a:lstStyle/>
          <a:p>
            <a:r>
              <a:rPr lang="de-DE" smtClean="0"/>
              <a:t>Bild durch Klicken auf Symbol hinzufügen</a:t>
            </a:r>
            <a:endParaRPr lang="en-US"/>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733934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de-DE" smtClean="0"/>
              <a:t>Bild durch Klicken auf Symbol hinzufügen</a:t>
            </a:r>
            <a:endParaRPr lang="en-US"/>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de-DE" smtClean="0"/>
              <a:t>Bild durch Klicken auf Symbol hinzufügen</a:t>
            </a:r>
            <a:endParaRPr lang="en-US"/>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de-DE" smtClean="0"/>
              <a:t>Bild durch Klicken auf Symbol hinzufügen</a:t>
            </a:r>
            <a:endParaRPr lang="en-US"/>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de-DE" smtClean="0"/>
              <a:t>Bild durch Klicken auf Symbol hinzufügen</a:t>
            </a:r>
            <a:endParaRPr lang="en-US"/>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de-DE" smtClean="0"/>
              <a:t>Bild durch Klicken auf Symbol hinzufügen</a:t>
            </a:r>
            <a:endParaRPr lang="en-US"/>
          </a:p>
        </p:txBody>
      </p:sp>
    </p:spTree>
    <p:extLst>
      <p:ext uri="{BB962C8B-B14F-4D97-AF65-F5344CB8AC3E}">
        <p14:creationId xmlns:p14="http://schemas.microsoft.com/office/powerpoint/2010/main" val="105232369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8" name="Bildplatzhalter 7"/>
          <p:cNvSpPr>
            <a:spLocks noGrp="1" noChangeAspect="1"/>
          </p:cNvSpPr>
          <p:nvPr>
            <p:ph type="pic" sz="quarter" idx="14"/>
          </p:nvPr>
        </p:nvSpPr>
        <p:spPr>
          <a:xfrm>
            <a:off x="482226" y="1115373"/>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2" name="Textplatzhalter 10"/>
          <p:cNvSpPr>
            <a:spLocks noGrp="1"/>
          </p:cNvSpPr>
          <p:nvPr>
            <p:ph type="body" sz="quarter" idx="16"/>
          </p:nvPr>
        </p:nvSpPr>
        <p:spPr>
          <a:xfrm>
            <a:off x="1818000" y="1245972"/>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21" name="Bildplatzhalter 7"/>
          <p:cNvSpPr>
            <a:spLocks noGrp="1" noChangeAspect="1"/>
          </p:cNvSpPr>
          <p:nvPr>
            <p:ph type="pic" sz="quarter" idx="17"/>
          </p:nvPr>
        </p:nvSpPr>
        <p:spPr>
          <a:xfrm>
            <a:off x="482226" y="2573224"/>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2" name="Textplatzhalter 10"/>
          <p:cNvSpPr>
            <a:spLocks noGrp="1"/>
          </p:cNvSpPr>
          <p:nvPr>
            <p:ph type="body" sz="quarter" idx="18"/>
          </p:nvPr>
        </p:nvSpPr>
        <p:spPr>
          <a:xfrm>
            <a:off x="1818000" y="2703823"/>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4" name="Textplatzhalter 10"/>
          <p:cNvSpPr>
            <a:spLocks noGrp="1"/>
          </p:cNvSpPr>
          <p:nvPr>
            <p:ph type="body" sz="quarter" idx="20"/>
          </p:nvPr>
        </p:nvSpPr>
        <p:spPr>
          <a:xfrm>
            <a:off x="1818000" y="4126599"/>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6" name="Titel 5"/>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900442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115373"/>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3" name="Bildplatzhalter 7"/>
          <p:cNvSpPr>
            <a:spLocks noGrp="1"/>
          </p:cNvSpPr>
          <p:nvPr>
            <p:ph type="pic" sz="quarter" idx="21"/>
          </p:nvPr>
        </p:nvSpPr>
        <p:spPr>
          <a:xfrm>
            <a:off x="476250" y="2576311"/>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5" name="Bildplatzhalter 7"/>
          <p:cNvSpPr>
            <a:spLocks noGrp="1"/>
          </p:cNvSpPr>
          <p:nvPr>
            <p:ph type="pic" sz="quarter" idx="23"/>
          </p:nvPr>
        </p:nvSpPr>
        <p:spPr>
          <a:xfrm>
            <a:off x="476250" y="4007159"/>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12" name="Textplatzhalter 10"/>
          <p:cNvSpPr>
            <a:spLocks noGrp="1"/>
          </p:cNvSpPr>
          <p:nvPr>
            <p:ph type="body" sz="quarter" idx="16"/>
          </p:nvPr>
        </p:nvSpPr>
        <p:spPr>
          <a:xfrm>
            <a:off x="2144110" y="1245972"/>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14" name="Textplatzhalter 10"/>
          <p:cNvSpPr>
            <a:spLocks noGrp="1"/>
          </p:cNvSpPr>
          <p:nvPr>
            <p:ph type="body" sz="quarter" idx="22"/>
          </p:nvPr>
        </p:nvSpPr>
        <p:spPr>
          <a:xfrm>
            <a:off x="2144110" y="2706910"/>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16" name="Textplatzhalter 10"/>
          <p:cNvSpPr>
            <a:spLocks noGrp="1"/>
          </p:cNvSpPr>
          <p:nvPr>
            <p:ph type="body" sz="quarter" idx="24"/>
          </p:nvPr>
        </p:nvSpPr>
        <p:spPr>
          <a:xfrm>
            <a:off x="2144110" y="4137758"/>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6" name="Titel 5"/>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62195534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9" name="Rechteck 8"/>
          <p:cNvSpPr/>
          <p:nvPr userDrawn="1"/>
        </p:nvSpPr>
        <p:spPr>
          <a:xfrm>
            <a:off x="468370"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1169244"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1" name="Rechteck 20"/>
          <p:cNvSpPr/>
          <p:nvPr userDrawn="1"/>
        </p:nvSpPr>
        <p:spPr>
          <a:xfrm>
            <a:off x="3896476"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4583495"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3" name="Textplatzhalter 10"/>
          <p:cNvSpPr>
            <a:spLocks noGrp="1"/>
          </p:cNvSpPr>
          <p:nvPr>
            <p:ph type="body" sz="quarter" idx="18" hasCustomPrompt="1"/>
          </p:nvPr>
        </p:nvSpPr>
        <p:spPr>
          <a:xfrm>
            <a:off x="4134251"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4" name="Textplatzhalter 10"/>
          <p:cNvSpPr>
            <a:spLocks noGrp="1"/>
          </p:cNvSpPr>
          <p:nvPr>
            <p:ph type="body" sz="quarter" idx="19" hasCustomPrompt="1"/>
          </p:nvPr>
        </p:nvSpPr>
        <p:spPr>
          <a:xfrm>
            <a:off x="4134251"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3836258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9" name="Rechteck 8"/>
          <p:cNvSpPr/>
          <p:nvPr userDrawn="1"/>
        </p:nvSpPr>
        <p:spPr>
          <a:xfrm>
            <a:off x="468371"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1022226"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13" name="Rechteck 12"/>
          <p:cNvSpPr/>
          <p:nvPr userDrawn="1"/>
        </p:nvSpPr>
        <p:spPr>
          <a:xfrm>
            <a:off x="3318957"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8957"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5" name="Textplatzhalter 10"/>
          <p:cNvSpPr>
            <a:spLocks noGrp="1"/>
          </p:cNvSpPr>
          <p:nvPr>
            <p:ph type="body" sz="quarter" idx="18" hasCustomPrompt="1"/>
          </p:nvPr>
        </p:nvSpPr>
        <p:spPr>
          <a:xfrm>
            <a:off x="3556731"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6" name="Textplatzhalter 10"/>
          <p:cNvSpPr>
            <a:spLocks noGrp="1"/>
          </p:cNvSpPr>
          <p:nvPr>
            <p:ph type="body" sz="quarter" idx="19" hasCustomPrompt="1"/>
          </p:nvPr>
        </p:nvSpPr>
        <p:spPr>
          <a:xfrm>
            <a:off x="3556731"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17" name="Rechteck 16"/>
          <p:cNvSpPr/>
          <p:nvPr userDrawn="1"/>
        </p:nvSpPr>
        <p:spPr>
          <a:xfrm>
            <a:off x="6155688"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95688"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9" name="Textplatzhalter 10"/>
          <p:cNvSpPr>
            <a:spLocks noGrp="1"/>
          </p:cNvSpPr>
          <p:nvPr>
            <p:ph type="body" sz="quarter" idx="21" hasCustomPrompt="1"/>
          </p:nvPr>
        </p:nvSpPr>
        <p:spPr>
          <a:xfrm>
            <a:off x="6393462"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0" name="Textplatzhalter 10"/>
          <p:cNvSpPr>
            <a:spLocks noGrp="1"/>
          </p:cNvSpPr>
          <p:nvPr>
            <p:ph type="body" sz="quarter" idx="22" hasCustomPrompt="1"/>
          </p:nvPr>
        </p:nvSpPr>
        <p:spPr>
          <a:xfrm>
            <a:off x="6393462"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9780977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9" name="Rechteck 8"/>
          <p:cNvSpPr/>
          <p:nvPr userDrawn="1"/>
        </p:nvSpPr>
        <p:spPr>
          <a:xfrm>
            <a:off x="468313" y="2315783"/>
            <a:ext cx="202991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840865"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6" name="Textplatzhalter 10"/>
          <p:cNvSpPr>
            <a:spLocks noGrp="1"/>
          </p:cNvSpPr>
          <p:nvPr>
            <p:ph type="body" sz="quarter" idx="18" hasCustomPrompt="1"/>
          </p:nvPr>
        </p:nvSpPr>
        <p:spPr>
          <a:xfrm>
            <a:off x="2779437"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7" name="Textplatzhalter 10"/>
          <p:cNvSpPr>
            <a:spLocks noGrp="1"/>
          </p:cNvSpPr>
          <p:nvPr>
            <p:ph type="body" sz="quarter" idx="19" hasCustomPrompt="1"/>
          </p:nvPr>
        </p:nvSpPr>
        <p:spPr>
          <a:xfrm>
            <a:off x="2779437"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1"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0" name="Textplatzhalter 10"/>
          <p:cNvSpPr>
            <a:spLocks noGrp="1"/>
          </p:cNvSpPr>
          <p:nvPr>
            <p:ph type="body" sz="quarter" idx="21" hasCustomPrompt="1"/>
          </p:nvPr>
        </p:nvSpPr>
        <p:spPr>
          <a:xfrm>
            <a:off x="484456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31" name="Textplatzhalter 10"/>
          <p:cNvSpPr>
            <a:spLocks noGrp="1"/>
          </p:cNvSpPr>
          <p:nvPr>
            <p:ph type="body" sz="quarter" idx="22" hasCustomPrompt="1"/>
          </p:nvPr>
        </p:nvSpPr>
        <p:spPr>
          <a:xfrm>
            <a:off x="484456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4" name="Textplatzhalter 10"/>
          <p:cNvSpPr>
            <a:spLocks noGrp="1"/>
          </p:cNvSpPr>
          <p:nvPr>
            <p:ph type="body" sz="quarter" idx="24" hasCustomPrompt="1"/>
          </p:nvPr>
        </p:nvSpPr>
        <p:spPr>
          <a:xfrm>
            <a:off x="6909683"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35" name="Textplatzhalter 10"/>
          <p:cNvSpPr>
            <a:spLocks noGrp="1"/>
          </p:cNvSpPr>
          <p:nvPr>
            <p:ph type="body" sz="quarter" idx="25" hasCustomPrompt="1"/>
          </p:nvPr>
        </p:nvSpPr>
        <p:spPr>
          <a:xfrm>
            <a:off x="6909683"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40849720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1/20/2016</a:t>
            </a:r>
            <a:endParaRPr lang="de-DE" dirty="0"/>
          </a:p>
        </p:txBody>
      </p:sp>
      <p:sp>
        <p:nvSpPr>
          <p:cNvPr id="4" name="Footer Placeholder 3"/>
          <p:cNvSpPr>
            <a:spLocks noGrp="1"/>
          </p:cNvSpPr>
          <p:nvPr>
            <p:ph type="ftr" sz="quarter" idx="11"/>
          </p:nvPr>
        </p:nvSpPr>
        <p:spPr/>
        <p:txBody>
          <a:bodyPr/>
          <a:lstStyle/>
          <a:p>
            <a:r>
              <a:rPr lang="de-DE" smtClean="0"/>
              <a:t>University of Stuttgart</a:t>
            </a:r>
            <a:endParaRPr lang="de-DE" dirty="0"/>
          </a:p>
        </p:txBody>
      </p:sp>
      <p:sp>
        <p:nvSpPr>
          <p:cNvPr id="5" name="Slide Number Placeholder 4"/>
          <p:cNvSpPr>
            <a:spLocks noGrp="1"/>
          </p:cNvSpPr>
          <p:nvPr>
            <p:ph type="sldNum" sz="quarter" idx="12"/>
          </p:nvPr>
        </p:nvSpPr>
        <p:spPr/>
        <p:txBody>
          <a:bodyPr/>
          <a:lstStyle/>
          <a:p>
            <a:fld id="{9E82CC3C-1DC0-4FDA-9590-6CC506AB67F8}" type="slidenum">
              <a:rPr lang="de-DE" smtClean="0"/>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6965125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1/20/2016</a:t>
            </a:r>
            <a:endParaRPr lang="de-DE" dirty="0"/>
          </a:p>
        </p:txBody>
      </p:sp>
      <p:sp>
        <p:nvSpPr>
          <p:cNvPr id="3" name="Footer Placeholder 2"/>
          <p:cNvSpPr>
            <a:spLocks noGrp="1"/>
          </p:cNvSpPr>
          <p:nvPr>
            <p:ph type="ftr" sz="quarter" idx="11"/>
          </p:nvPr>
        </p:nvSpPr>
        <p:spPr/>
        <p:txBody>
          <a:bodyPr/>
          <a:lstStyle/>
          <a:p>
            <a:r>
              <a:rPr lang="de-DE" smtClean="0"/>
              <a:t>University of Stuttgart</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11302492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Institute">
    <p:spTree>
      <p:nvGrpSpPr>
        <p:cNvPr id="1" name=""/>
        <p:cNvGrpSpPr/>
        <p:nvPr/>
      </p:nvGrpSpPr>
      <p:grpSpPr>
        <a:xfrm>
          <a:off x="0" y="0"/>
          <a:ext cx="0" cy="0"/>
          <a:chOff x="0" y="0"/>
          <a:chExt cx="0" cy="0"/>
        </a:xfrm>
      </p:grpSpPr>
      <p:sp>
        <p:nvSpPr>
          <p:cNvPr id="11"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12" name="Title 1"/>
          <p:cNvSpPr>
            <a:spLocks noGrp="1" noChangeAspect="1"/>
          </p:cNvSpPr>
          <p:nvPr>
            <p:ph type="ctrTitle" hasCustomPrompt="1"/>
          </p:nvPr>
        </p:nvSpPr>
        <p:spPr>
          <a:xfrm>
            <a:off x="4578969" y="1004400"/>
            <a:ext cx="4320000" cy="4320000"/>
          </a:xfrm>
          <a:prstGeom prst="ellipse">
            <a:avLst/>
          </a:prstGeom>
          <a:solidFill>
            <a:schemeClr val="accent1"/>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5" name="Bildplatzhalter 4"/>
          <p:cNvSpPr>
            <a:spLocks noGrp="1" noChangeAspect="1"/>
          </p:cNvSpPr>
          <p:nvPr>
            <p:ph type="pic" sz="quarter" idx="14" hasCustomPrompt="1"/>
          </p:nvPr>
        </p:nvSpPr>
        <p:spPr>
          <a:xfrm>
            <a:off x="7396488" y="4075200"/>
            <a:ext cx="1274400" cy="1274400"/>
          </a:xfrm>
          <a:prstGeom prst="ellipse">
            <a:avLst/>
          </a:prstGeom>
          <a:solidFill>
            <a:schemeClr val="bg1"/>
          </a:solidFill>
        </p:spPr>
        <p:txBody>
          <a:bodyPr/>
          <a:lstStyle>
            <a:lvl1pPr marL="0" indent="0">
              <a:buFontTx/>
              <a:buNone/>
              <a:defRPr sz="900"/>
            </a:lvl1pPr>
          </a:lstStyle>
          <a:p>
            <a:r>
              <a:rPr lang="de-DE" dirty="0" err="1" smtClean="0"/>
              <a:t>Sublogo</a:t>
            </a:r>
            <a:r>
              <a:rPr lang="de-DE" dirty="0" smtClean="0"/>
              <a:t> einfügen</a:t>
            </a:r>
            <a:endParaRPr lang="de-DE" dirty="0"/>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
        <p:nvSpPr>
          <p:cNvPr id="1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7584253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e-mail</a:t>
            </a:r>
            <a:r>
              <a:rPr lang="de-DE" dirty="0" smtClean="0"/>
              <a:t>	</a:t>
            </a:r>
          </a:p>
          <a:p>
            <a:pPr lvl="0">
              <a:spcBef>
                <a:spcPts val="200"/>
              </a:spcBef>
              <a:spcAft>
                <a:spcPts val="0"/>
              </a:spcAft>
              <a:tabLst>
                <a:tab pos="541338" algn="l"/>
              </a:tabLst>
            </a:pPr>
            <a:r>
              <a:rPr lang="de-DE" smtClean="0"/>
              <a:t>phone </a:t>
            </a:r>
            <a:r>
              <a:rPr lang="de-DE" dirty="0" smtClean="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smtClean="0"/>
              <a:t>fax </a:t>
            </a:r>
            <a:r>
              <a:rPr lang="de-DE" dirty="0" smtClean="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University of Stuttgart</a:t>
            </a:r>
            <a:endParaRPr lang="de-DE" dirty="0" smtClean="0"/>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410400" y="15084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smtClean="0"/>
              <a:t>Thank</a:t>
            </a:r>
            <a:r>
              <a:rPr lang="de-DE" sz="2000" b="1" baseline="0" smtClean="0"/>
              <a:t> you!</a:t>
            </a:r>
            <a:endParaRPr lang="de-DE" sz="2000" b="1" dirty="0" smtClean="0"/>
          </a:p>
        </p:txBody>
      </p:sp>
      <p:pic>
        <p:nvPicPr>
          <p:cNvPr id="14" name="Grafik 13"/>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08969687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smtClean="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smtClean="0">
                <a:solidFill>
                  <a:schemeClr val="bg1"/>
                </a:solidFill>
              </a:rPr>
              <a:t>e-mail	</a:t>
            </a:r>
          </a:p>
          <a:p>
            <a:pPr lvl="0">
              <a:spcBef>
                <a:spcPts val="200"/>
              </a:spcBef>
              <a:spcAft>
                <a:spcPts val="0"/>
              </a:spcAft>
              <a:tabLst>
                <a:tab pos="541338" algn="l"/>
              </a:tabLst>
            </a:pPr>
            <a:r>
              <a:rPr lang="fr-FR" smtClean="0">
                <a:solidFill>
                  <a:schemeClr val="bg1"/>
                </a:solidFill>
              </a:rPr>
              <a:t>phone 	+49 (0) 711 685-</a:t>
            </a:r>
          </a:p>
          <a:p>
            <a:pPr lvl="0">
              <a:spcBef>
                <a:spcPts val="200"/>
              </a:spcBef>
              <a:spcAft>
                <a:spcPts val="0"/>
              </a:spcAft>
              <a:tabLst>
                <a:tab pos="541338" algn="l"/>
              </a:tabLst>
            </a:pPr>
            <a:r>
              <a:rPr lang="fr-FR" smtClean="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solidFill>
                  <a:schemeClr val="bg1"/>
                </a:solidFill>
              </a:rPr>
              <a:t>University</a:t>
            </a:r>
            <a:r>
              <a:rPr lang="de-DE" baseline="0" smtClean="0">
                <a:solidFill>
                  <a:schemeClr val="bg1"/>
                </a:solidFill>
              </a:rPr>
              <a:t> of</a:t>
            </a:r>
            <a:r>
              <a:rPr lang="de-DE" smtClean="0">
                <a:solidFill>
                  <a:schemeClr val="bg1"/>
                </a:solidFill>
              </a:rPr>
              <a:t> Stuttgart</a:t>
            </a:r>
            <a:endParaRPr lang="de-DE" dirty="0" smtClean="0">
              <a:solidFill>
                <a:schemeClr val="bg1"/>
              </a:solidFill>
            </a:endParaRP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4104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solidFill>
                  <a:schemeClr val="bg1"/>
                </a:solidFill>
              </a:rPr>
              <a:t>Thank</a:t>
            </a:r>
            <a:r>
              <a:rPr lang="de-DE" sz="2000" b="1" dirty="0" smtClean="0">
                <a:solidFill>
                  <a:schemeClr val="bg1"/>
                </a:solidFill>
              </a:rPr>
              <a:t> </a:t>
            </a:r>
            <a:r>
              <a:rPr lang="de-DE" sz="2000" b="1" dirty="0" err="1" smtClean="0">
                <a:solidFill>
                  <a:schemeClr val="bg1"/>
                </a:solidFill>
              </a:rPr>
              <a:t>you</a:t>
            </a:r>
            <a:r>
              <a:rPr lang="de-DE" sz="2000" b="1" dirty="0" smtClean="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pic>
        <p:nvPicPr>
          <p:cNvPr id="14" name="Grafik 13"/>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11612057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e-mail</a:t>
            </a:r>
            <a:r>
              <a:rPr lang="de-DE" dirty="0" smtClean="0"/>
              <a:t>	</a:t>
            </a:r>
          </a:p>
          <a:p>
            <a:pPr lvl="0">
              <a:spcBef>
                <a:spcPts val="200"/>
              </a:spcBef>
              <a:spcAft>
                <a:spcPts val="0"/>
              </a:spcAft>
              <a:tabLst>
                <a:tab pos="541338" algn="l"/>
              </a:tabLst>
            </a:pPr>
            <a:r>
              <a:rPr lang="de-DE" smtClean="0"/>
              <a:t>phone </a:t>
            </a:r>
            <a:r>
              <a:rPr lang="de-DE" dirty="0" smtClean="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smtClean="0"/>
              <a:t>fax </a:t>
            </a:r>
            <a:r>
              <a:rPr lang="de-DE" dirty="0" smtClean="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University of Stuttgart</a:t>
            </a:r>
            <a:endParaRPr lang="de-DE" dirty="0" smtClean="0"/>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t>Thank</a:t>
            </a:r>
            <a:r>
              <a:rPr lang="de-DE" sz="2000" b="1" baseline="0" dirty="0" smtClean="0"/>
              <a:t> </a:t>
            </a:r>
            <a:r>
              <a:rPr lang="de-DE" sz="2000" b="1" baseline="0" dirty="0" err="1" smtClean="0"/>
              <a:t>you</a:t>
            </a:r>
            <a:r>
              <a:rPr lang="de-DE" sz="2000" b="1" baseline="0" dirty="0" smtClean="0"/>
              <a:t>!</a:t>
            </a:r>
            <a:endParaRPr lang="de-DE" sz="2000" b="1" dirty="0" smtClean="0"/>
          </a:p>
        </p:txBody>
      </p:sp>
      <p:sp>
        <p:nvSpPr>
          <p:cNvPr id="18"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Tree>
    <p:extLst>
      <p:ext uri="{BB962C8B-B14F-4D97-AF65-F5344CB8AC3E}">
        <p14:creationId xmlns:p14="http://schemas.microsoft.com/office/powerpoint/2010/main" val="7642042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smtClean="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smtClean="0">
                <a:solidFill>
                  <a:schemeClr val="bg1"/>
                </a:solidFill>
              </a:rPr>
              <a:t>e-mail	</a:t>
            </a:r>
          </a:p>
          <a:p>
            <a:pPr lvl="0">
              <a:spcBef>
                <a:spcPts val="200"/>
              </a:spcBef>
              <a:spcAft>
                <a:spcPts val="0"/>
              </a:spcAft>
              <a:tabLst>
                <a:tab pos="541338" algn="l"/>
              </a:tabLst>
            </a:pPr>
            <a:r>
              <a:rPr lang="fr-FR" smtClean="0">
                <a:solidFill>
                  <a:schemeClr val="bg1"/>
                </a:solidFill>
              </a:rPr>
              <a:t>phone 	+49 (0) 711 685-</a:t>
            </a:r>
          </a:p>
          <a:p>
            <a:pPr lvl="0">
              <a:spcBef>
                <a:spcPts val="200"/>
              </a:spcBef>
              <a:spcAft>
                <a:spcPts val="0"/>
              </a:spcAft>
              <a:tabLst>
                <a:tab pos="541338" algn="l"/>
              </a:tabLst>
            </a:pPr>
            <a:r>
              <a:rPr lang="fr-FR" smtClean="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solidFill>
                  <a:schemeClr val="bg1"/>
                </a:solidFill>
              </a:rPr>
              <a:t>University</a:t>
            </a:r>
            <a:r>
              <a:rPr lang="de-DE" baseline="0" smtClean="0">
                <a:solidFill>
                  <a:schemeClr val="bg1"/>
                </a:solidFill>
              </a:rPr>
              <a:t> of</a:t>
            </a:r>
            <a:r>
              <a:rPr lang="de-DE" smtClean="0">
                <a:solidFill>
                  <a:schemeClr val="bg1"/>
                </a:solidFill>
              </a:rPr>
              <a:t> Stuttgart</a:t>
            </a:r>
            <a:endParaRPr lang="de-DE" dirty="0" smtClean="0">
              <a:solidFill>
                <a:schemeClr val="bg1"/>
              </a:solidFill>
            </a:endParaRP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solidFill>
                  <a:schemeClr val="bg1"/>
                </a:solidFill>
              </a:rPr>
              <a:t>Thank</a:t>
            </a:r>
            <a:r>
              <a:rPr lang="de-DE" sz="2000" b="1" dirty="0" smtClean="0">
                <a:solidFill>
                  <a:schemeClr val="bg1"/>
                </a:solidFill>
              </a:rPr>
              <a:t> </a:t>
            </a:r>
            <a:r>
              <a:rPr lang="de-DE" sz="2000" b="1" dirty="0" err="1" smtClean="0">
                <a:solidFill>
                  <a:schemeClr val="bg1"/>
                </a:solidFill>
              </a:rPr>
              <a:t>you</a:t>
            </a:r>
            <a:r>
              <a:rPr lang="de-DE" sz="2000" b="1" dirty="0" smtClean="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17"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solidFill>
                  <a:schemeClr val="bg1"/>
                </a:solidFill>
              </a:defRPr>
            </a:lvl1pPr>
          </a:lstStyle>
          <a:p>
            <a:pPr lvl="0"/>
            <a:r>
              <a:rPr lang="de-DE" smtClean="0"/>
              <a:t>Institutsname max. 2-zeilig, bitte hier klicken und überschreiben</a:t>
            </a:r>
            <a:endParaRPr lang="de-DE" dirty="0"/>
          </a:p>
        </p:txBody>
      </p:sp>
    </p:spTree>
    <p:extLst>
      <p:ext uri="{BB962C8B-B14F-4D97-AF65-F5344CB8AC3E}">
        <p14:creationId xmlns:p14="http://schemas.microsoft.com/office/powerpoint/2010/main" val="2343740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Institute 2">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7" name="Bildplatzhalter 6"/>
          <p:cNvSpPr>
            <a:spLocks noGrp="1"/>
          </p:cNvSpPr>
          <p:nvPr>
            <p:ph type="pic" sz="quarter" idx="14" hasCustomPrompt="1"/>
          </p:nvPr>
        </p:nvSpPr>
        <p:spPr>
          <a:xfrm>
            <a:off x="7253288" y="5256213"/>
            <a:ext cx="1422400" cy="304800"/>
          </a:xfrm>
        </p:spPr>
        <p:txBody>
          <a:bodyPr/>
          <a:lstStyle>
            <a:lvl1pPr marL="0" indent="0">
              <a:buFontTx/>
              <a:buNone/>
              <a:defRPr sz="1100" baseline="0"/>
            </a:lvl1pPr>
          </a:lstStyle>
          <a:p>
            <a:r>
              <a:rPr lang="de-DE" dirty="0" err="1" smtClean="0"/>
              <a:t>Sublogo</a:t>
            </a:r>
            <a:r>
              <a:rPr lang="de-DE" dirty="0" smtClean="0"/>
              <a:t> einfügen</a:t>
            </a:r>
            <a:endParaRPr lang="de-DE" dirty="0"/>
          </a:p>
        </p:txBody>
      </p:sp>
      <p:sp>
        <p:nvSpPr>
          <p:cNvPr id="9" name="Bildplatzhalter 8"/>
          <p:cNvSpPr>
            <a:spLocks noGrp="1"/>
          </p:cNvSpPr>
          <p:nvPr>
            <p:ph type="pic" sz="quarter" idx="10"/>
          </p:nvPr>
        </p:nvSpPr>
        <p:spPr>
          <a:xfrm>
            <a:off x="0" y="1407600"/>
            <a:ext cx="9144000" cy="36720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
        <p:nvSpPr>
          <p:cNvPr id="2" name="Title 1"/>
          <p:cNvSpPr>
            <a:spLocks noGrp="1" noChangeAspect="1"/>
          </p:cNvSpPr>
          <p:nvPr>
            <p:ph type="ctrTitle" hasCustomPrompt="1"/>
          </p:nvPr>
        </p:nvSpPr>
        <p:spPr>
          <a:xfrm>
            <a:off x="4970585" y="1004399"/>
            <a:ext cx="3911553" cy="3911553"/>
          </a:xfrm>
          <a:prstGeom prst="ellipse">
            <a:avLst/>
          </a:prstGeom>
          <a:solidFill>
            <a:schemeClr val="accent1"/>
          </a:solidFill>
        </p:spPr>
        <p:txBody>
          <a:bodyPr wrap="none" lIns="0" tIns="0" rIns="0" bIns="1260000" anchor="b" anchorCtr="0">
            <a:noAutofit/>
          </a:bodyPr>
          <a:lstStyle>
            <a:lvl1pPr marL="0" indent="0" algn="l">
              <a:lnSpc>
                <a:spcPct val="90000"/>
              </a:lnSpc>
              <a:defRPr sz="27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3" name="Subtitle 2"/>
          <p:cNvSpPr>
            <a:spLocks noGrp="1"/>
          </p:cNvSpPr>
          <p:nvPr>
            <p:ph type="subTitle" idx="1"/>
          </p:nvPr>
        </p:nvSpPr>
        <p:spPr>
          <a:xfrm>
            <a:off x="5560887" y="3248562"/>
            <a:ext cx="2898507"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13297662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e Placeholder 3"/>
          <p:cNvSpPr>
            <a:spLocks noGrp="1"/>
          </p:cNvSpPr>
          <p:nvPr>
            <p:ph type="dt" sz="half" idx="10"/>
          </p:nvPr>
        </p:nvSpPr>
        <p:spPr/>
        <p:txBody>
          <a:bodyPr/>
          <a:lstStyle/>
          <a:p>
            <a:r>
              <a:rPr lang="en-US" smtClean="0"/>
              <a:t>1/20/2016</a:t>
            </a:r>
            <a:endParaRPr lang="de-DE" dirty="0"/>
          </a:p>
        </p:txBody>
      </p:sp>
      <p:sp>
        <p:nvSpPr>
          <p:cNvPr id="5" name="Footer Placeholder 4"/>
          <p:cNvSpPr>
            <a:spLocks noGrp="1"/>
          </p:cNvSpPr>
          <p:nvPr>
            <p:ph type="ftr" sz="quarter" idx="11"/>
          </p:nvPr>
        </p:nvSpPr>
        <p:spPr/>
        <p:txBody>
          <a:bodyPr/>
          <a:lstStyle/>
          <a:p>
            <a:r>
              <a:rPr lang="de-DE" smtClean="0"/>
              <a:t>University of Stuttgart</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9" name="Titel 8"/>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12814507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800" y="900000"/>
            <a:ext cx="4118110" cy="1360800"/>
          </a:xfrm>
        </p:spPr>
        <p:txBody>
          <a:bodyPr anchor="t" anchorCtr="0"/>
          <a:lstStyle>
            <a:lvl1pPr>
              <a:defRPr sz="3200"/>
            </a:lvl1pPr>
          </a:lstStyle>
          <a:p>
            <a:r>
              <a:rPr lang="de-DE" smtClean="0"/>
              <a:t>Titelmasterformat durch Klicken bearbeiten</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smtClean="0"/>
              <a:t>Kapitel</a:t>
            </a:r>
          </a:p>
        </p:txBody>
      </p:sp>
    </p:spTree>
    <p:extLst>
      <p:ext uri="{BB962C8B-B14F-4D97-AF65-F5344CB8AC3E}">
        <p14:creationId xmlns:p14="http://schemas.microsoft.com/office/powerpoint/2010/main" val="27107618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de-DE" smtClean="0"/>
              <a:t>Titelmasterformat durch Klicken bearbeiten</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smtClean="0"/>
              <a:t>Unterkapitel</a:t>
            </a:r>
          </a:p>
        </p:txBody>
      </p:sp>
    </p:spTree>
    <p:extLst>
      <p:ext uri="{BB962C8B-B14F-4D97-AF65-F5344CB8AC3E}">
        <p14:creationId xmlns:p14="http://schemas.microsoft.com/office/powerpoint/2010/main" val="31782612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1/20/2016</a:t>
            </a:r>
            <a:endParaRPr lang="de-DE" dirty="0"/>
          </a:p>
        </p:txBody>
      </p:sp>
      <p:sp>
        <p:nvSpPr>
          <p:cNvPr id="3" name="Footer Placeholder 2"/>
          <p:cNvSpPr>
            <a:spLocks noGrp="1"/>
          </p:cNvSpPr>
          <p:nvPr>
            <p:ph type="ftr" sz="quarter" idx="11"/>
          </p:nvPr>
        </p:nvSpPr>
        <p:spPr/>
        <p:txBody>
          <a:bodyPr/>
          <a:lstStyle/>
          <a:p>
            <a:r>
              <a:rPr lang="de-DE" smtClean="0"/>
              <a:t>University of Stuttgart</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a:t>
            </a:fld>
            <a:endParaRPr lang="de-DE" dirty="0"/>
          </a:p>
        </p:txBody>
      </p:sp>
      <p:sp>
        <p:nvSpPr>
          <p:cNvPr id="5" name="object 2"/>
          <p:cNvSpPr/>
          <p:nvPr userDrawn="1"/>
        </p:nvSpPr>
        <p:spPr>
          <a:xfrm>
            <a:off x="410148" y="-9141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smtClean="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smtClean="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smtClean="0"/>
              <a:t>Name</a:t>
            </a:r>
          </a:p>
        </p:txBody>
      </p:sp>
    </p:spTree>
    <p:extLst>
      <p:ext uri="{BB962C8B-B14F-4D97-AF65-F5344CB8AC3E}">
        <p14:creationId xmlns:p14="http://schemas.microsoft.com/office/powerpoint/2010/main" val="25493766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Titel 9"/>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9266242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4" name="Content Placeholder 3"/>
          <p:cNvSpPr>
            <a:spLocks noGrp="1"/>
          </p:cNvSpPr>
          <p:nvPr>
            <p:ph sz="half" idx="2"/>
          </p:nvPr>
        </p:nvSpPr>
        <p:spPr>
          <a:xfrm>
            <a:off x="468000" y="1909916"/>
            <a:ext cx="3960000" cy="317960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e Placeholder 6"/>
          <p:cNvSpPr>
            <a:spLocks noGrp="1"/>
          </p:cNvSpPr>
          <p:nvPr>
            <p:ph type="dt" sz="half" idx="10"/>
          </p:nvPr>
        </p:nvSpPr>
        <p:spPr/>
        <p:txBody>
          <a:bodyPr/>
          <a:lstStyle/>
          <a:p>
            <a:r>
              <a:rPr lang="en-US" smtClean="0"/>
              <a:t>1/20/2016</a:t>
            </a:r>
            <a:endParaRPr lang="de-DE" dirty="0"/>
          </a:p>
        </p:txBody>
      </p:sp>
      <p:sp>
        <p:nvSpPr>
          <p:cNvPr id="8" name="Footer Placeholder 7"/>
          <p:cNvSpPr>
            <a:spLocks noGrp="1"/>
          </p:cNvSpPr>
          <p:nvPr>
            <p:ph type="ftr" sz="quarter" idx="11"/>
          </p:nvPr>
        </p:nvSpPr>
        <p:spPr/>
        <p:txBody>
          <a:bodyPr/>
          <a:lstStyle/>
          <a:p>
            <a:r>
              <a:rPr lang="de-DE" smtClean="0"/>
              <a:t>University of Stuttgart</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4" name="Text Placeholder 2"/>
          <p:cNvSpPr>
            <a:spLocks noGrp="1"/>
          </p:cNvSpPr>
          <p:nvPr>
            <p:ph type="body" idx="14"/>
          </p:nvPr>
        </p:nvSpPr>
        <p:spPr>
          <a:xfrm>
            <a:off x="4715688"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15" name="Content Placeholder 3"/>
          <p:cNvSpPr>
            <a:spLocks noGrp="1"/>
          </p:cNvSpPr>
          <p:nvPr>
            <p:ph sz="half" idx="15"/>
          </p:nvPr>
        </p:nvSpPr>
        <p:spPr>
          <a:xfrm>
            <a:off x="4715688" y="1909916"/>
            <a:ext cx="3960000" cy="317960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0424605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b">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a:xfrm>
            <a:off x="468313" y="1597025"/>
            <a:ext cx="8207375" cy="3492500"/>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Date Placeholder 3"/>
          <p:cNvSpPr>
            <a:spLocks noGrp="1"/>
          </p:cNvSpPr>
          <p:nvPr>
            <p:ph type="dt" sz="half" idx="2"/>
          </p:nvPr>
        </p:nvSpPr>
        <p:spPr>
          <a:xfrm>
            <a:off x="7754400" y="5418000"/>
            <a:ext cx="532800" cy="126000"/>
          </a:xfrm>
          <a:prstGeom prst="rect">
            <a:avLst/>
          </a:prstGeom>
        </p:spPr>
        <p:txBody>
          <a:bodyPr vert="horz" lIns="0" tIns="0" rIns="0" bIns="0" rtlCol="0" anchor="t" anchorCtr="0">
            <a:spAutoFit/>
          </a:bodyPr>
          <a:lstStyle>
            <a:lvl1pPr>
              <a:defRPr lang="en-US" sz="800" smtClean="0"/>
            </a:lvl1pPr>
          </a:lstStyle>
          <a:p>
            <a:r>
              <a:rPr lang="en-US" smtClean="0"/>
              <a:t>1/20/2016</a:t>
            </a:r>
            <a:endParaRPr lang="en-US"/>
          </a:p>
        </p:txBody>
      </p:sp>
      <p:sp>
        <p:nvSpPr>
          <p:cNvPr id="5" name="Footer Placeholder 4"/>
          <p:cNvSpPr>
            <a:spLocks noGrp="1"/>
          </p:cNvSpPr>
          <p:nvPr>
            <p:ph type="ftr" sz="quarter" idx="3"/>
          </p:nvPr>
        </p:nvSpPr>
        <p:spPr>
          <a:xfrm>
            <a:off x="468313" y="5418000"/>
            <a:ext cx="6061913" cy="126000"/>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dirty="0" smtClean="0"/>
              <a:t>University of Stuttgart</a:t>
            </a:r>
            <a:endParaRPr lang="en-US" dirty="0"/>
          </a:p>
        </p:txBody>
      </p:sp>
      <p:sp>
        <p:nvSpPr>
          <p:cNvPr id="6" name="Slide Number Placeholder 5"/>
          <p:cNvSpPr>
            <a:spLocks noGrp="1"/>
          </p:cNvSpPr>
          <p:nvPr>
            <p:ph type="sldNum" sz="quarter" idx="4"/>
          </p:nvPr>
        </p:nvSpPr>
        <p:spPr>
          <a:xfrm>
            <a:off x="8539200" y="5418000"/>
            <a:ext cx="223200" cy="126000"/>
          </a:xfrm>
          <a:prstGeom prst="rect">
            <a:avLst/>
          </a:prstGeom>
        </p:spPr>
        <p:txBody>
          <a:bodyPr vert="horz" lIns="0" tIns="0" rIns="0" bIns="0" rtlCol="0" anchor="t" anchorCtr="0">
            <a:spAutoFit/>
          </a:bodyPr>
          <a:lstStyle>
            <a:lvl1pPr algn="l">
              <a:defRPr sz="800">
                <a:solidFill>
                  <a:schemeClr val="tx1"/>
                </a:solidFill>
              </a:defRPr>
            </a:lvl1p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90" r:id="rId3"/>
    <p:sldLayoutId id="2147483662" r:id="rId4"/>
    <p:sldLayoutId id="2147483663" r:id="rId5"/>
    <p:sldLayoutId id="2147483676" r:id="rId6"/>
    <p:sldLayoutId id="2147483680" r:id="rId7"/>
    <p:sldLayoutId id="2147483664" r:id="rId8"/>
    <p:sldLayoutId id="2147483665" r:id="rId9"/>
    <p:sldLayoutId id="2147483677" r:id="rId10"/>
    <p:sldLayoutId id="2147483678" r:id="rId11"/>
    <p:sldLayoutId id="2147483679" r:id="rId12"/>
    <p:sldLayoutId id="2147483684" r:id="rId13"/>
    <p:sldLayoutId id="2147483685" r:id="rId14"/>
    <p:sldLayoutId id="2147483682" r:id="rId15"/>
    <p:sldLayoutId id="2147483681" r:id="rId16"/>
    <p:sldLayoutId id="2147483683" r:id="rId17"/>
    <p:sldLayoutId id="2147483666" r:id="rId18"/>
    <p:sldLayoutId id="2147483667" r:id="rId19"/>
    <p:sldLayoutId id="2147483686" r:id="rId20"/>
    <p:sldLayoutId id="2147483687" r:id="rId21"/>
    <p:sldLayoutId id="2147483688" r:id="rId22"/>
    <p:sldLayoutId id="2147483689" r:id="rId23"/>
  </p:sldLayoutIdLst>
  <p:timing>
    <p:tnLst>
      <p:par>
        <p:cTn id="1" dur="indefinite" restart="never" nodeType="tmRoot"/>
      </p:par>
    </p:tnLst>
  </p:timing>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06" userDrawn="1">
          <p15:clr>
            <a:srgbClr val="F26B43"/>
          </p15:clr>
        </p15:guide>
        <p15:guide id="2" pos="295" userDrawn="1">
          <p15:clr>
            <a:srgbClr val="F26B43"/>
          </p15:clr>
        </p15:guide>
        <p15:guide id="3" orient="horz" pos="3206" userDrawn="1">
          <p15:clr>
            <a:srgbClr val="F26B43"/>
          </p15:clr>
        </p15:guide>
        <p15:guide id="4" pos="54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platzhalter 1"/>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9999" t="13729" r="43" b="27227"/>
          <a:stretch/>
        </p:blipFill>
        <p:spPr/>
      </p:pic>
      <p:sp>
        <p:nvSpPr>
          <p:cNvPr id="7" name="Titel 6"/>
          <p:cNvSpPr>
            <a:spLocks noGrp="1"/>
          </p:cNvSpPr>
          <p:nvPr>
            <p:ph type="ctrTitle"/>
          </p:nvPr>
        </p:nvSpPr>
        <p:spPr>
          <a:xfrm>
            <a:off x="4578969" y="1004400"/>
            <a:ext cx="4320000" cy="4320000"/>
          </a:xfrm>
        </p:spPr>
        <p:txBody>
          <a:bodyPr tIns="3240000"/>
          <a:lstStyle/>
          <a:p>
            <a:r>
              <a:rPr lang="en-US" dirty="0" smtClean="0"/>
              <a:t>Distributional </a:t>
            </a:r>
            <a:r>
              <a:rPr lang="en-US" dirty="0"/>
              <a:t>Impacts of Energy and Climate Policies in Germany and the </a:t>
            </a:r>
            <a:r>
              <a:rPr lang="en-US" dirty="0" smtClean="0"/>
              <a:t>EU</a:t>
            </a:r>
            <a:endParaRPr lang="de-DE" dirty="0"/>
          </a:p>
        </p:txBody>
      </p:sp>
      <p:sp>
        <p:nvSpPr>
          <p:cNvPr id="10" name="Textplatzhalter 9"/>
          <p:cNvSpPr>
            <a:spLocks noGrp="1"/>
          </p:cNvSpPr>
          <p:nvPr>
            <p:ph type="body" sz="quarter" idx="11"/>
          </p:nvPr>
        </p:nvSpPr>
        <p:spPr/>
        <p:txBody>
          <a:bodyPr/>
          <a:lstStyle/>
          <a:p>
            <a:r>
              <a:rPr lang="de-DE" dirty="0" smtClean="0"/>
              <a:t>Montenegro</a:t>
            </a:r>
          </a:p>
          <a:p>
            <a:r>
              <a:rPr lang="de-DE" dirty="0" smtClean="0"/>
              <a:t>Roland</a:t>
            </a:r>
            <a:endParaRPr lang="de-DE" dirty="0"/>
          </a:p>
        </p:txBody>
      </p:sp>
    </p:spTree>
    <p:extLst>
      <p:ext uri="{BB962C8B-B14F-4D97-AF65-F5344CB8AC3E}">
        <p14:creationId xmlns:p14="http://schemas.microsoft.com/office/powerpoint/2010/main" val="2693488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10</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Households energy consumption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558" y="1386517"/>
            <a:ext cx="5466730" cy="2482558"/>
          </a:xfrm>
          <a:prstGeom prst="rect">
            <a:avLst/>
          </a:prstGeom>
        </p:spPr>
      </p:pic>
      <p:sp>
        <p:nvSpPr>
          <p:cNvPr id="8" name="Inhaltsplatzhalter 2"/>
          <p:cNvSpPr txBox="1">
            <a:spLocks/>
          </p:cNvSpPr>
          <p:nvPr/>
        </p:nvSpPr>
        <p:spPr>
          <a:xfrm>
            <a:off x="468000" y="410626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The original nesting for household consumption grouped energy services separated from all other sectors.</a:t>
            </a:r>
          </a:p>
          <a:p>
            <a:r>
              <a:rPr lang="en-US" sz="1400" dirty="0"/>
              <a:t>This representation captures only rudimentary the substitution between energy goods and housing improvement</a:t>
            </a:r>
            <a:r>
              <a:rPr lang="en-US" sz="1400" dirty="0" smtClean="0"/>
              <a:t>.</a:t>
            </a:r>
            <a:endParaRPr lang="en-US" sz="1400" dirty="0" smtClean="0"/>
          </a:p>
        </p:txBody>
      </p:sp>
    </p:spTree>
    <p:extLst>
      <p:ext uri="{BB962C8B-B14F-4D97-AF65-F5344CB8AC3E}">
        <p14:creationId xmlns:p14="http://schemas.microsoft.com/office/powerpoint/2010/main" val="34464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11</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Households energy consumption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955" y="1326541"/>
            <a:ext cx="6273328" cy="2456901"/>
          </a:xfrm>
          <a:prstGeom prst="rect">
            <a:avLst/>
          </a:prstGeom>
        </p:spPr>
      </p:pic>
      <p:sp>
        <p:nvSpPr>
          <p:cNvPr id="8" name="Inhaltsplatzhalter 2"/>
          <p:cNvSpPr txBox="1">
            <a:spLocks/>
          </p:cNvSpPr>
          <p:nvPr/>
        </p:nvSpPr>
        <p:spPr>
          <a:xfrm>
            <a:off x="468000" y="391100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The new representation, based on Bye et al. 2017* , allows for a better representation of the consumption of energy goods and direct substitutes.</a:t>
            </a:r>
          </a:p>
          <a:p>
            <a:r>
              <a:rPr lang="en-US" sz="1400" dirty="0" smtClean="0"/>
              <a:t>Energy for heating can be substituted by consumption of dwelling services, which can represent either improving thermal isolation or the payment of higher rent for a more efficient housing.</a:t>
            </a:r>
          </a:p>
        </p:txBody>
      </p:sp>
      <p:sp>
        <p:nvSpPr>
          <p:cNvPr id="5" name="Rectangle 4"/>
          <p:cNvSpPr/>
          <p:nvPr/>
        </p:nvSpPr>
        <p:spPr>
          <a:xfrm>
            <a:off x="468000" y="5093677"/>
            <a:ext cx="4572000" cy="246221"/>
          </a:xfrm>
          <a:prstGeom prst="rect">
            <a:avLst/>
          </a:prstGeom>
        </p:spPr>
        <p:txBody>
          <a:bodyPr>
            <a:spAutoFit/>
          </a:bodyPr>
          <a:lstStyle/>
          <a:p>
            <a:r>
              <a:rPr lang="en-US" sz="1000" dirty="0" smtClean="0">
                <a:solidFill>
                  <a:srgbClr val="3E444C"/>
                </a:solidFill>
                <a:latin typeface="Arial" panose="020B0604020202020204" pitchFamily="34" charset="0"/>
                <a:cs typeface="Arial" panose="020B0604020202020204" pitchFamily="34" charset="0"/>
              </a:rPr>
              <a:t>* https</a:t>
            </a:r>
            <a:r>
              <a:rPr lang="en-US" sz="1000" dirty="0">
                <a:solidFill>
                  <a:srgbClr val="3E444C"/>
                </a:solidFill>
                <a:latin typeface="Arial" panose="020B0604020202020204" pitchFamily="34" charset="0"/>
                <a:cs typeface="Arial" panose="020B0604020202020204" pitchFamily="34" charset="0"/>
              </a:rPr>
              <a:t>://</a:t>
            </a:r>
            <a:r>
              <a:rPr lang="en-US" sz="1000" dirty="0" smtClean="0">
                <a:solidFill>
                  <a:srgbClr val="3E444C"/>
                </a:solidFill>
                <a:latin typeface="Arial" panose="020B0604020202020204" pitchFamily="34" charset="0"/>
                <a:cs typeface="Arial" panose="020B0604020202020204" pitchFamily="34" charset="0"/>
              </a:rPr>
              <a:t>doi.org/10.1016/j.energy.2017.10.103</a:t>
            </a:r>
            <a:endParaRPr lang="en-US" sz="1000" dirty="0">
              <a:solidFill>
                <a:srgbClr val="3E444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12</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sp>
        <p:nvSpPr>
          <p:cNvPr id="9" name="Rectangle 8"/>
          <p:cNvSpPr/>
          <p:nvPr/>
        </p:nvSpPr>
        <p:spPr>
          <a:xfrm>
            <a:off x="3041413" y="2040490"/>
            <a:ext cx="1091821" cy="40943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Housing services</a:t>
            </a:r>
          </a:p>
        </p:txBody>
      </p:sp>
      <p:sp>
        <p:nvSpPr>
          <p:cNvPr id="10" name="Rectangle 9"/>
          <p:cNvSpPr/>
          <p:nvPr/>
        </p:nvSpPr>
        <p:spPr>
          <a:xfrm>
            <a:off x="2372427" y="2962282"/>
            <a:ext cx="875162"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Dwellings</a:t>
            </a:r>
          </a:p>
        </p:txBody>
      </p:sp>
      <p:sp>
        <p:nvSpPr>
          <p:cNvPr id="11" name="Rectangle 10"/>
          <p:cNvSpPr/>
          <p:nvPr/>
        </p:nvSpPr>
        <p:spPr>
          <a:xfrm>
            <a:off x="4133512" y="2991847"/>
            <a:ext cx="80294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Energy</a:t>
            </a:r>
          </a:p>
        </p:txBody>
      </p:sp>
      <p:sp>
        <p:nvSpPr>
          <p:cNvPr id="12" name="Rectangle 11"/>
          <p:cNvSpPr/>
          <p:nvPr/>
        </p:nvSpPr>
        <p:spPr>
          <a:xfrm>
            <a:off x="3596419" y="3688240"/>
            <a:ext cx="852132"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Electricity</a:t>
            </a:r>
          </a:p>
        </p:txBody>
      </p:sp>
      <p:sp>
        <p:nvSpPr>
          <p:cNvPr id="13" name="Rectangle 12"/>
          <p:cNvSpPr/>
          <p:nvPr/>
        </p:nvSpPr>
        <p:spPr>
          <a:xfrm>
            <a:off x="4534984" y="3690435"/>
            <a:ext cx="50411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Gas</a:t>
            </a:r>
          </a:p>
        </p:txBody>
      </p:sp>
      <p:sp>
        <p:nvSpPr>
          <p:cNvPr id="14" name="Rectangle 13"/>
          <p:cNvSpPr/>
          <p:nvPr/>
        </p:nvSpPr>
        <p:spPr>
          <a:xfrm>
            <a:off x="5126671" y="3604174"/>
            <a:ext cx="852342" cy="3910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Oil products</a:t>
            </a:r>
          </a:p>
        </p:txBody>
      </p:sp>
      <p:cxnSp>
        <p:nvCxnSpPr>
          <p:cNvPr id="15" name="Straight Connector 14"/>
          <p:cNvCxnSpPr>
            <a:stCxn id="9" idx="2"/>
            <a:endCxn id="11" idx="0"/>
          </p:cNvCxnSpPr>
          <p:nvPr/>
        </p:nvCxnSpPr>
        <p:spPr>
          <a:xfrm>
            <a:off x="3587324" y="2449923"/>
            <a:ext cx="947660" cy="5419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2"/>
            <a:endCxn id="10" idx="0"/>
          </p:cNvCxnSpPr>
          <p:nvPr/>
        </p:nvCxnSpPr>
        <p:spPr>
          <a:xfrm flipH="1">
            <a:off x="2810008" y="2449923"/>
            <a:ext cx="777316" cy="5123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2"/>
            <a:endCxn id="12" idx="0"/>
          </p:cNvCxnSpPr>
          <p:nvPr/>
        </p:nvCxnSpPr>
        <p:spPr>
          <a:xfrm flipH="1">
            <a:off x="4022485" y="3287710"/>
            <a:ext cx="512499" cy="400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2"/>
            <a:endCxn id="13" idx="0"/>
          </p:cNvCxnSpPr>
          <p:nvPr/>
        </p:nvCxnSpPr>
        <p:spPr>
          <a:xfrm>
            <a:off x="4534984" y="3287710"/>
            <a:ext cx="252057" cy="4027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2"/>
            <a:endCxn id="14" idx="0"/>
          </p:cNvCxnSpPr>
          <p:nvPr/>
        </p:nvCxnSpPr>
        <p:spPr>
          <a:xfrm>
            <a:off x="4534984" y="3287710"/>
            <a:ext cx="1017858" cy="3164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9" idx="0"/>
          </p:cNvCxnSpPr>
          <p:nvPr/>
        </p:nvCxnSpPr>
        <p:spPr>
          <a:xfrm flipH="1">
            <a:off x="3587324" y="1778720"/>
            <a:ext cx="861227" cy="2617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Block Arc 32"/>
          <p:cNvSpPr/>
          <p:nvPr/>
        </p:nvSpPr>
        <p:spPr>
          <a:xfrm rot="10800000">
            <a:off x="2908900" y="2265889"/>
            <a:ext cx="1375037" cy="536265"/>
          </a:xfrm>
          <a:prstGeom prst="blockArc">
            <a:avLst>
              <a:gd name="adj1" fmla="val 10800000"/>
              <a:gd name="adj2" fmla="val 21563240"/>
              <a:gd name="adj3" fmla="val 8335"/>
            </a:avLst>
          </a:prstGeom>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dirty="0" smtClean="0">
              <a:solidFill>
                <a:schemeClr val="tx1"/>
              </a:solidFill>
            </a:endParaRPr>
          </a:p>
        </p:txBody>
      </p:sp>
      <p:sp>
        <p:nvSpPr>
          <p:cNvPr id="35" name="Rectangle 34"/>
          <p:cNvSpPr/>
          <p:nvPr/>
        </p:nvSpPr>
        <p:spPr>
          <a:xfrm>
            <a:off x="4305332" y="1952802"/>
            <a:ext cx="56938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816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13</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00" y="2375418"/>
            <a:ext cx="2187777" cy="2095982"/>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787209" y="1516981"/>
                <a:ext cx="914400" cy="336885"/>
              </a:xfrm>
              <a:prstGeom prst="rect">
                <a:avLst/>
              </a:prstGeom>
              <a:noFill/>
            </p:spPr>
            <p:txBody>
              <a:bodyPr wrap="none" lIns="0" tIns="0" rIns="0" bIns="0" rtlCol="0">
                <a:noAutofit/>
              </a:bodyPr>
              <a:lstStyle/>
              <a:p>
                <a:pPr algn="ctr">
                  <a:buClr>
                    <a:schemeClr val="accent1"/>
                  </a:buClr>
                </a:pPr>
                <a:r>
                  <a:rPr lang="en-US" sz="2400" dirty="0" smtClean="0"/>
                  <a:t>Leontief</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=0</m:t>
                      </m:r>
                    </m:oMath>
                  </m:oMathPara>
                </a14:m>
                <a:endParaRPr lang="en-US" sz="24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87209" y="1516981"/>
                <a:ext cx="914400" cy="336885"/>
              </a:xfrm>
              <a:prstGeom prst="rect">
                <a:avLst/>
              </a:prstGeom>
              <a:blipFill rotWithShape="0">
                <a:blip r:embed="rId4"/>
                <a:stretch>
                  <a:fillRect l="-30000" t="-27273" r="-30667" b="-129091"/>
                </a:stretch>
              </a:blipFill>
            </p:spPr>
            <p:txBody>
              <a:bodyPr/>
              <a:lstStyle/>
              <a:p>
                <a:r>
                  <a:rPr lang="en-US">
                    <a:noFill/>
                  </a:rPr>
                  <a:t> </a:t>
                </a:r>
              </a:p>
            </p:txBody>
          </p:sp>
        </mc:Fallback>
      </mc:AlternateContent>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509" y="2375418"/>
            <a:ext cx="2218079" cy="2095982"/>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3985314" y="1515579"/>
                <a:ext cx="914400" cy="336885"/>
              </a:xfrm>
              <a:prstGeom prst="rect">
                <a:avLst/>
              </a:prstGeom>
              <a:noFill/>
            </p:spPr>
            <p:txBody>
              <a:bodyPr wrap="none" lIns="0" tIns="0" rIns="0" bIns="0" rtlCol="0">
                <a:noAutofit/>
              </a:bodyPr>
              <a:lstStyle/>
              <a:p>
                <a:pPr algn="ctr">
                  <a:buClr>
                    <a:schemeClr val="accent1"/>
                  </a:buClr>
                </a:pPr>
                <a:r>
                  <a:rPr lang="en-US" sz="2400" dirty="0" smtClean="0"/>
                  <a:t>Cobb-Douglas</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=1</m:t>
                      </m:r>
                    </m:oMath>
                  </m:oMathPara>
                </a14:m>
                <a:endParaRPr lang="en-US" sz="2400" dirty="0" smtClean="0"/>
              </a:p>
            </p:txBody>
          </p:sp>
        </mc:Choice>
        <mc:Fallback xmlns="">
          <p:sp>
            <p:nvSpPr>
              <p:cNvPr id="23" name="TextBox 22"/>
              <p:cNvSpPr txBox="1">
                <a:spLocks noRot="1" noChangeAspect="1" noMove="1" noResize="1" noEditPoints="1" noAdjustHandles="1" noChangeArrowheads="1" noChangeShapeType="1" noTextEdit="1"/>
              </p:cNvSpPr>
              <p:nvPr/>
            </p:nvSpPr>
            <p:spPr>
              <a:xfrm>
                <a:off x="3985314" y="1515579"/>
                <a:ext cx="914400" cy="336885"/>
              </a:xfrm>
              <a:prstGeom prst="rect">
                <a:avLst/>
              </a:prstGeom>
              <a:blipFill rotWithShape="0">
                <a:blip r:embed="rId6"/>
                <a:stretch>
                  <a:fillRect l="-78000" t="-27273" r="-77333" b="-129091"/>
                </a:stretch>
              </a:blipFill>
            </p:spPr>
            <p:txBody>
              <a:bodyPr/>
              <a:lstStyle/>
              <a:p>
                <a:r>
                  <a:rPr lang="en-US">
                    <a:noFill/>
                  </a:rPr>
                  <a:t> </a:t>
                </a:r>
              </a:p>
            </p:txBody>
          </p:sp>
        </mc:Fallback>
      </mc:AlternateContent>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3320" y="2375418"/>
            <a:ext cx="2140550" cy="2099778"/>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6949669" y="1515578"/>
                <a:ext cx="914400" cy="336885"/>
              </a:xfrm>
              <a:prstGeom prst="rect">
                <a:avLst/>
              </a:prstGeom>
              <a:noFill/>
            </p:spPr>
            <p:txBody>
              <a:bodyPr wrap="none" lIns="0" tIns="0" rIns="0" bIns="0" rtlCol="0">
                <a:noAutofit/>
              </a:bodyPr>
              <a:lstStyle/>
              <a:p>
                <a:pPr algn="ctr">
                  <a:buClr>
                    <a:schemeClr val="accent1"/>
                  </a:buClr>
                </a:pPr>
                <a:r>
                  <a:rPr lang="en-US" sz="2400" dirty="0" smtClean="0"/>
                  <a:t>Perfect substitution</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oMath>
                  </m:oMathPara>
                </a14:m>
                <a:endParaRPr lang="en-US" sz="2400" dirty="0" smtClean="0"/>
              </a:p>
            </p:txBody>
          </p:sp>
        </mc:Choice>
        <mc:Fallback xmlns="">
          <p:sp>
            <p:nvSpPr>
              <p:cNvPr id="25" name="TextBox 24"/>
              <p:cNvSpPr txBox="1">
                <a:spLocks noRot="1" noChangeAspect="1" noMove="1" noResize="1" noEditPoints="1" noAdjustHandles="1" noChangeArrowheads="1" noChangeShapeType="1" noTextEdit="1"/>
              </p:cNvSpPr>
              <p:nvPr/>
            </p:nvSpPr>
            <p:spPr>
              <a:xfrm>
                <a:off x="6949669" y="1515578"/>
                <a:ext cx="914400" cy="336885"/>
              </a:xfrm>
              <a:prstGeom prst="rect">
                <a:avLst/>
              </a:prstGeom>
              <a:blipFill rotWithShape="0">
                <a:blip r:embed="rId8"/>
                <a:stretch>
                  <a:fillRect l="-112667" t="-27273" r="-113333" b="-120000"/>
                </a:stretch>
              </a:blipFill>
            </p:spPr>
            <p:txBody>
              <a:bodyPr/>
              <a:lstStyle/>
              <a:p>
                <a:r>
                  <a:rPr lang="en-US">
                    <a:noFill/>
                  </a:rPr>
                  <a:t> </a:t>
                </a:r>
              </a:p>
            </p:txBody>
          </p:sp>
        </mc:Fallback>
      </mc:AlternateContent>
      <p:sp>
        <p:nvSpPr>
          <p:cNvPr id="21" name="Rectangle 20"/>
          <p:cNvSpPr/>
          <p:nvPr/>
        </p:nvSpPr>
        <p:spPr>
          <a:xfrm>
            <a:off x="2256019" y="4604248"/>
            <a:ext cx="4237057" cy="338554"/>
          </a:xfrm>
          <a:prstGeom prst="rect">
            <a:avLst/>
          </a:prstGeom>
        </p:spPr>
        <p:txBody>
          <a:bodyPr wrap="none">
            <a:spAutoFit/>
          </a:bodyPr>
          <a:lstStyle/>
          <a:p>
            <a:r>
              <a:rPr lang="en-US" sz="1600" dirty="0" smtClean="0"/>
              <a:t>Where “Q” represents the level of production</a:t>
            </a:r>
            <a:endParaRPr lang="en-US" dirty="0"/>
          </a:p>
        </p:txBody>
      </p:sp>
    </p:spTree>
    <p:extLst>
      <p:ext uri="{BB962C8B-B14F-4D97-AF65-F5344CB8AC3E}">
        <p14:creationId xmlns:p14="http://schemas.microsoft.com/office/powerpoint/2010/main" val="1719522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14</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4" name="Picture 3"/>
          <p:cNvPicPr>
            <a:picLocks noChangeAspect="1"/>
          </p:cNvPicPr>
          <p:nvPr/>
        </p:nvPicPr>
        <p:blipFill>
          <a:blip r:embed="rId3"/>
          <a:stretch>
            <a:fillRect/>
          </a:stretch>
        </p:blipFill>
        <p:spPr>
          <a:xfrm>
            <a:off x="7115002" y="535145"/>
            <a:ext cx="1424198" cy="911103"/>
          </a:xfrm>
          <a:prstGeom prst="rect">
            <a:avLst/>
          </a:prstGeom>
        </p:spPr>
      </p:pic>
      <p:pic>
        <p:nvPicPr>
          <p:cNvPr id="5" name="Picture 4"/>
          <p:cNvPicPr>
            <a:picLocks noChangeAspect="1"/>
          </p:cNvPicPr>
          <p:nvPr/>
        </p:nvPicPr>
        <p:blipFill>
          <a:blip r:embed="rId4"/>
          <a:stretch>
            <a:fillRect/>
          </a:stretch>
        </p:blipFill>
        <p:spPr>
          <a:xfrm>
            <a:off x="296121" y="2656472"/>
            <a:ext cx="3127723" cy="1410989"/>
          </a:xfrm>
          <a:prstGeom prst="rect">
            <a:avLst/>
          </a:prstGeom>
        </p:spPr>
      </p:pic>
      <p:sp>
        <p:nvSpPr>
          <p:cNvPr id="23" name="Rectangle 22"/>
          <p:cNvSpPr/>
          <p:nvPr/>
        </p:nvSpPr>
        <p:spPr>
          <a:xfrm>
            <a:off x="671054" y="1847843"/>
            <a:ext cx="2485197" cy="830997"/>
          </a:xfrm>
          <a:prstGeom prst="rect">
            <a:avLst/>
          </a:prstGeom>
        </p:spPr>
        <p:txBody>
          <a:bodyPr wrap="square">
            <a:spAutoFit/>
          </a:bodyPr>
          <a:lstStyle/>
          <a:p>
            <a:pPr algn="ctr"/>
            <a:r>
              <a:rPr lang="en-US" sz="1600" dirty="0" smtClean="0"/>
              <a:t>Aggregate investment options for thermal isolation</a:t>
            </a:r>
            <a:endParaRPr lang="en-US" dirty="0"/>
          </a:p>
        </p:txBody>
      </p:sp>
      <p:sp>
        <p:nvSpPr>
          <p:cNvPr id="8" name="Right Arrow 7"/>
          <p:cNvSpPr/>
          <p:nvPr/>
        </p:nvSpPr>
        <p:spPr>
          <a:xfrm>
            <a:off x="3499269" y="2895929"/>
            <a:ext cx="770021" cy="618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graphicFrame>
        <p:nvGraphicFramePr>
          <p:cNvPr id="26" name="Chart 25"/>
          <p:cNvGraphicFramePr>
            <a:graphicFrameLocks/>
          </p:cNvGraphicFramePr>
          <p:nvPr>
            <p:extLst>
              <p:ext uri="{D42A27DB-BD31-4B8C-83A1-F6EECF244321}">
                <p14:modId xmlns:p14="http://schemas.microsoft.com/office/powerpoint/2010/main" val="1559829375"/>
              </p:ext>
            </p:extLst>
          </p:nvPr>
        </p:nvGraphicFramePr>
        <p:xfrm>
          <a:off x="4517397" y="1721843"/>
          <a:ext cx="4176507" cy="369615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4853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15</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4" name="Picture 3"/>
          <p:cNvPicPr>
            <a:picLocks noChangeAspect="1"/>
          </p:cNvPicPr>
          <p:nvPr/>
        </p:nvPicPr>
        <p:blipFill>
          <a:blip r:embed="rId3"/>
          <a:stretch>
            <a:fillRect/>
          </a:stretch>
        </p:blipFill>
        <p:spPr>
          <a:xfrm>
            <a:off x="6943882" y="673073"/>
            <a:ext cx="1731806" cy="1107889"/>
          </a:xfrm>
          <a:prstGeom prst="rect">
            <a:avLst/>
          </a:prstGeom>
        </p:spPr>
      </p:pic>
      <p:graphicFrame>
        <p:nvGraphicFramePr>
          <p:cNvPr id="26" name="Chart 25"/>
          <p:cNvGraphicFramePr>
            <a:graphicFrameLocks/>
          </p:cNvGraphicFramePr>
          <p:nvPr>
            <p:extLst>
              <p:ext uri="{D42A27DB-BD31-4B8C-83A1-F6EECF244321}">
                <p14:modId xmlns:p14="http://schemas.microsoft.com/office/powerpoint/2010/main" val="611998917"/>
              </p:ext>
            </p:extLst>
          </p:nvPr>
        </p:nvGraphicFramePr>
        <p:xfrm>
          <a:off x="468000" y="1608794"/>
          <a:ext cx="3890958" cy="3382944"/>
        </p:xfrm>
        <a:graphic>
          <a:graphicData uri="http://schemas.openxmlformats.org/drawingml/2006/chart">
            <c:chart xmlns:c="http://schemas.openxmlformats.org/drawingml/2006/chart" xmlns:r="http://schemas.openxmlformats.org/officeDocument/2006/relationships" r:id="rId4"/>
          </a:graphicData>
        </a:graphic>
      </p:graphicFrame>
      <p:pic>
        <p:nvPicPr>
          <p:cNvPr id="3" name="Picture 2"/>
          <p:cNvPicPr>
            <a:picLocks noChangeAspect="1"/>
          </p:cNvPicPr>
          <p:nvPr/>
        </p:nvPicPr>
        <p:blipFill rotWithShape="1">
          <a:blip r:embed="rId5"/>
          <a:srcRect r="37384" b="33506"/>
          <a:stretch/>
        </p:blipFill>
        <p:spPr>
          <a:xfrm>
            <a:off x="5318531" y="2051711"/>
            <a:ext cx="3667886" cy="681221"/>
          </a:xfrm>
          <a:prstGeom prst="rect">
            <a:avLst/>
          </a:prstGeom>
        </p:spPr>
      </p:pic>
      <p:pic>
        <p:nvPicPr>
          <p:cNvPr id="12" name="Picture 11"/>
          <p:cNvPicPr>
            <a:picLocks noChangeAspect="1"/>
          </p:cNvPicPr>
          <p:nvPr/>
        </p:nvPicPr>
        <p:blipFill rotWithShape="1">
          <a:blip r:embed="rId5"/>
          <a:srcRect l="62757" b="33333"/>
          <a:stretch/>
        </p:blipFill>
        <p:spPr>
          <a:xfrm>
            <a:off x="6246637" y="2650947"/>
            <a:ext cx="2074033" cy="649319"/>
          </a:xfrm>
          <a:prstGeom prst="rect">
            <a:avLst/>
          </a:prstGeom>
        </p:spPr>
      </p:pic>
      <p:sp>
        <p:nvSpPr>
          <p:cNvPr id="13" name="Right Arrow 12"/>
          <p:cNvSpPr/>
          <p:nvPr/>
        </p:nvSpPr>
        <p:spPr>
          <a:xfrm>
            <a:off x="4358958" y="2252935"/>
            <a:ext cx="770021" cy="618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Fit</a:t>
            </a:r>
          </a:p>
        </p:txBody>
      </p:sp>
      <mc:AlternateContent xmlns:mc="http://schemas.openxmlformats.org/markup-compatibility/2006" xmlns:a14="http://schemas.microsoft.com/office/drawing/2010/main">
        <mc:Choice Requires="a14">
          <p:sp>
            <p:nvSpPr>
              <p:cNvPr id="14" name="Rectangle 13"/>
              <p:cNvSpPr/>
              <p:nvPr/>
            </p:nvSpPr>
            <p:spPr>
              <a:xfrm>
                <a:off x="6092105" y="4110353"/>
                <a:ext cx="2014782"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𝜎</m:t>
                          </m:r>
                        </m:e>
                        <m:sub>
                          <m:r>
                            <a:rPr lang="en-US" sz="1800" b="0" i="1" smtClean="0">
                              <a:latin typeface="Cambria Math" panose="02040503050406030204" pitchFamily="18" charset="0"/>
                            </a:rPr>
                            <m:t>𝐺𝑒𝑟𝑚𝑎𝑛𝑦</m:t>
                          </m:r>
                        </m:sub>
                      </m:sSub>
                      <m:r>
                        <a:rPr lang="en-US" sz="1800" b="0" i="1" smtClean="0">
                          <a:latin typeface="Cambria Math" panose="02040503050406030204" pitchFamily="18" charset="0"/>
                        </a:rPr>
                        <m:t>=0.352</m:t>
                      </m:r>
                    </m:oMath>
                  </m:oMathPara>
                </a14:m>
                <a:endParaRPr lang="en-US" sz="1800" dirty="0"/>
              </a:p>
            </p:txBody>
          </p:sp>
        </mc:Choice>
        <mc:Fallback xmlns="">
          <p:sp>
            <p:nvSpPr>
              <p:cNvPr id="14" name="Rectangle 13"/>
              <p:cNvSpPr>
                <a:spLocks noRot="1" noChangeAspect="1" noMove="1" noResize="1" noEditPoints="1" noAdjustHandles="1" noChangeArrowheads="1" noChangeShapeType="1" noTextEdit="1"/>
              </p:cNvSpPr>
              <p:nvPr/>
            </p:nvSpPr>
            <p:spPr>
              <a:xfrm>
                <a:off x="6092105" y="4110353"/>
                <a:ext cx="2014782" cy="391261"/>
              </a:xfrm>
              <a:prstGeom prst="rect">
                <a:avLst/>
              </a:prstGeom>
              <a:blipFill rotWithShape="0">
                <a:blip r:embed="rId6"/>
                <a:stretch>
                  <a:fillRect b="-7813"/>
                </a:stretch>
              </a:blipFill>
            </p:spPr>
            <p:txBody>
              <a:bodyPr/>
              <a:lstStyle/>
              <a:p>
                <a:r>
                  <a:rPr lang="en-US">
                    <a:noFill/>
                  </a:rPr>
                  <a:t> </a:t>
                </a:r>
              </a:p>
            </p:txBody>
          </p:sp>
        </mc:Fallback>
      </mc:AlternateContent>
      <p:sp>
        <p:nvSpPr>
          <p:cNvPr id="9" name="Down Arrow 8"/>
          <p:cNvSpPr/>
          <p:nvPr/>
        </p:nvSpPr>
        <p:spPr>
          <a:xfrm>
            <a:off x="6904103" y="3418394"/>
            <a:ext cx="401590" cy="53933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7" name="Rectangle 16"/>
          <p:cNvSpPr/>
          <p:nvPr/>
        </p:nvSpPr>
        <p:spPr>
          <a:xfrm>
            <a:off x="5458729" y="4620094"/>
            <a:ext cx="3281534" cy="584775"/>
          </a:xfrm>
          <a:prstGeom prst="rect">
            <a:avLst/>
          </a:prstGeom>
        </p:spPr>
        <p:txBody>
          <a:bodyPr wrap="square">
            <a:spAutoFit/>
          </a:bodyPr>
          <a:lstStyle/>
          <a:p>
            <a:pPr algn="ctr"/>
            <a:r>
              <a:rPr lang="en-US" sz="1600" dirty="0" smtClean="0"/>
              <a:t>Repeat the process for each of the 8 remaining EU regions</a:t>
            </a:r>
            <a:endParaRPr lang="en-US" dirty="0"/>
          </a:p>
        </p:txBody>
      </p:sp>
    </p:spTree>
    <p:extLst>
      <p:ext uri="{BB962C8B-B14F-4D97-AF65-F5344CB8AC3E}">
        <p14:creationId xmlns:p14="http://schemas.microsoft.com/office/powerpoint/2010/main" val="313224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16</a:t>
            </a:fld>
            <a:endParaRPr lang="de-DE" dirty="0"/>
          </a:p>
        </p:txBody>
      </p:sp>
      <p:sp>
        <p:nvSpPr>
          <p:cNvPr id="2" name="Titel 1"/>
          <p:cNvSpPr>
            <a:spLocks noGrp="1"/>
          </p:cNvSpPr>
          <p:nvPr>
            <p:ph type="title"/>
          </p:nvPr>
        </p:nvSpPr>
        <p:spPr/>
        <p:txBody>
          <a:bodyPr/>
          <a:lstStyle/>
          <a:p>
            <a:r>
              <a:rPr lang="en-US" dirty="0" smtClean="0"/>
              <a:t>Environmental Tax Reform</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Double dividend hypothesis</a:t>
            </a:r>
            <a:endParaRPr lang="en-US" dirty="0"/>
          </a:p>
        </p:txBody>
      </p:sp>
      <p:sp>
        <p:nvSpPr>
          <p:cNvPr id="10" name="Inhaltsplatzhalter 2"/>
          <p:cNvSpPr txBox="1">
            <a:spLocks/>
          </p:cNvSpPr>
          <p:nvPr/>
        </p:nvSpPr>
        <p:spPr>
          <a:xfrm>
            <a:off x="468000" y="1435938"/>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b="1" dirty="0" smtClean="0"/>
              <a:t>Concept</a:t>
            </a:r>
          </a:p>
          <a:p>
            <a:r>
              <a:rPr lang="en-US" sz="1400" dirty="0" smtClean="0"/>
              <a:t>It </a:t>
            </a:r>
            <a:r>
              <a:rPr lang="en-US" sz="1400" dirty="0"/>
              <a:t>refers to the notion that environmental taxes can </a:t>
            </a:r>
            <a:r>
              <a:rPr lang="en-US" sz="1400" u="sng" dirty="0"/>
              <a:t>both</a:t>
            </a:r>
            <a:r>
              <a:rPr lang="en-US" sz="1400" dirty="0"/>
              <a:t> </a:t>
            </a:r>
            <a:r>
              <a:rPr lang="en-US" sz="1400" b="1" dirty="0"/>
              <a:t>reduce pollution (the first dividend) </a:t>
            </a:r>
            <a:r>
              <a:rPr lang="en-US" sz="1400" dirty="0"/>
              <a:t>and </a:t>
            </a:r>
            <a:r>
              <a:rPr lang="en-US" sz="1400" b="1" dirty="0"/>
              <a:t>reduce the overall economic costs</a:t>
            </a:r>
            <a:r>
              <a:rPr lang="en-US" sz="1400" dirty="0"/>
              <a:t> associated with </a:t>
            </a:r>
            <a:r>
              <a:rPr lang="en-US" sz="1400" dirty="0" smtClean="0"/>
              <a:t>the (suboptimal) </a:t>
            </a:r>
            <a:r>
              <a:rPr lang="en-US" sz="1400" dirty="0"/>
              <a:t>tax system by using the revenue generated to </a:t>
            </a:r>
            <a:r>
              <a:rPr lang="en-US" sz="1400" b="1" dirty="0"/>
              <a:t>displace other more distortionary taxes</a:t>
            </a:r>
            <a:r>
              <a:rPr lang="en-US" sz="1400" dirty="0"/>
              <a:t> that slow economic growth at the same time </a:t>
            </a:r>
            <a:r>
              <a:rPr lang="en-US" sz="1400" b="1" dirty="0"/>
              <a:t>(the second dividend</a:t>
            </a:r>
            <a:r>
              <a:rPr lang="en-US" sz="1400" b="1" dirty="0" smtClean="0"/>
              <a:t>)</a:t>
            </a:r>
            <a:r>
              <a:rPr lang="en-US" sz="1400" dirty="0" smtClean="0"/>
              <a:t>.</a:t>
            </a:r>
          </a:p>
        </p:txBody>
      </p:sp>
      <p:sp>
        <p:nvSpPr>
          <p:cNvPr id="4" name="Rectangle 3"/>
          <p:cNvSpPr/>
          <p:nvPr/>
        </p:nvSpPr>
        <p:spPr>
          <a:xfrm>
            <a:off x="468000" y="5048342"/>
            <a:ext cx="8607248" cy="230832"/>
          </a:xfrm>
          <a:prstGeom prst="rect">
            <a:avLst/>
          </a:prstGeom>
        </p:spPr>
        <p:txBody>
          <a:bodyPr wrap="square">
            <a:spAutoFit/>
          </a:bodyPr>
          <a:lstStyle/>
          <a:p>
            <a:r>
              <a:rPr lang="en-US" sz="900" dirty="0"/>
              <a:t>https://www.eea.europa.eu/help/glossary/eea-glossary/double-dividend#:~:text=with%20javascript%20off.-,Term,time%20(the%20second%20dividend).</a:t>
            </a:r>
          </a:p>
        </p:txBody>
      </p:sp>
      <p:pic>
        <p:nvPicPr>
          <p:cNvPr id="2050" name="Picture 2" descr="100% renewable and eco-friendly – how green electricity is generated in a wind  power plant - voestalp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267" y="3255054"/>
            <a:ext cx="2438111" cy="1625407"/>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a:extLst/>
        </p:spPr>
      </p:pic>
      <p:pic>
        <p:nvPicPr>
          <p:cNvPr id="2054" name="Picture 6" descr="Erste revised the forecast for Romania's economic growth in 2017, to 5.1 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016" y="3259541"/>
            <a:ext cx="2431380" cy="162092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1836344" y="2916500"/>
            <a:ext cx="1939955" cy="338554"/>
          </a:xfrm>
          <a:prstGeom prst="rect">
            <a:avLst/>
          </a:prstGeom>
        </p:spPr>
        <p:txBody>
          <a:bodyPr wrap="none">
            <a:spAutoFit/>
          </a:bodyPr>
          <a:lstStyle/>
          <a:p>
            <a:r>
              <a:rPr lang="en-US" sz="1600" dirty="0" smtClean="0"/>
              <a:t>1. Lower emissions</a:t>
            </a:r>
            <a:endParaRPr lang="en-US" dirty="0"/>
          </a:p>
        </p:txBody>
      </p:sp>
      <p:sp>
        <p:nvSpPr>
          <p:cNvPr id="16" name="Rectangle 15"/>
          <p:cNvSpPr/>
          <p:nvPr/>
        </p:nvSpPr>
        <p:spPr>
          <a:xfrm>
            <a:off x="4917181" y="2951438"/>
            <a:ext cx="2525050" cy="338554"/>
          </a:xfrm>
          <a:prstGeom prst="rect">
            <a:avLst/>
          </a:prstGeom>
        </p:spPr>
        <p:txBody>
          <a:bodyPr wrap="none">
            <a:spAutoFit/>
          </a:bodyPr>
          <a:lstStyle/>
          <a:p>
            <a:r>
              <a:rPr lang="en-US" sz="1600" dirty="0" smtClean="0"/>
              <a:t>2. Better economic output</a:t>
            </a:r>
            <a:endParaRPr lang="en-US" dirty="0"/>
          </a:p>
        </p:txBody>
      </p:sp>
    </p:spTree>
    <p:extLst>
      <p:ext uri="{BB962C8B-B14F-4D97-AF65-F5344CB8AC3E}">
        <p14:creationId xmlns:p14="http://schemas.microsoft.com/office/powerpoint/2010/main" val="238844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17</a:t>
            </a:fld>
            <a:endParaRPr lang="de-DE" dirty="0"/>
          </a:p>
        </p:txBody>
      </p:sp>
      <p:sp>
        <p:nvSpPr>
          <p:cNvPr id="2" name="Titel 1"/>
          <p:cNvSpPr>
            <a:spLocks noGrp="1"/>
          </p:cNvSpPr>
          <p:nvPr>
            <p:ph type="title"/>
          </p:nvPr>
        </p:nvSpPr>
        <p:spPr/>
        <p:txBody>
          <a:bodyPr/>
          <a:lstStyle/>
          <a:p>
            <a:r>
              <a:rPr lang="en-US" dirty="0" smtClean="0"/>
              <a:t>Environmental Tax Reform</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What researchers say?</a:t>
            </a:r>
            <a:endParaRPr lang="en-US" dirty="0"/>
          </a:p>
        </p:txBody>
      </p:sp>
      <p:sp>
        <p:nvSpPr>
          <p:cNvPr id="4" name="Rectangle 3"/>
          <p:cNvSpPr/>
          <p:nvPr/>
        </p:nvSpPr>
        <p:spPr>
          <a:xfrm>
            <a:off x="468000" y="5048342"/>
            <a:ext cx="8607248" cy="230832"/>
          </a:xfrm>
          <a:prstGeom prst="rect">
            <a:avLst/>
          </a:prstGeom>
        </p:spPr>
        <p:txBody>
          <a:bodyPr wrap="square">
            <a:spAutoFit/>
          </a:bodyPr>
          <a:lstStyle/>
          <a:p>
            <a:r>
              <a:rPr lang="en-US" sz="900" dirty="0"/>
              <a:t>https://www.eea.europa.eu/help/glossary/eea-glossary/double-dividend#:~:text=with%20javascript%20off.-,Term,time%20(the%20second%20dividend).</a:t>
            </a:r>
          </a:p>
        </p:txBody>
      </p:sp>
      <p:sp>
        <p:nvSpPr>
          <p:cNvPr id="8" name="Inhaltsplatzhalter 2"/>
          <p:cNvSpPr txBox="1">
            <a:spLocks/>
          </p:cNvSpPr>
          <p:nvPr/>
        </p:nvSpPr>
        <p:spPr>
          <a:xfrm>
            <a:off x="468000" y="1430520"/>
            <a:ext cx="7926605" cy="3478995"/>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smtClean="0"/>
              <a:t>Authors agree that </a:t>
            </a:r>
            <a:r>
              <a:rPr lang="en-US" dirty="0" smtClean="0"/>
              <a:t>in addition to </a:t>
            </a:r>
            <a:r>
              <a:rPr lang="en-US" dirty="0" smtClean="0"/>
              <a:t>the economic dividend, </a:t>
            </a:r>
            <a:r>
              <a:rPr lang="en-US" dirty="0" smtClean="0"/>
              <a:t>there </a:t>
            </a:r>
            <a:r>
              <a:rPr lang="en-US" dirty="0" smtClean="0"/>
              <a:t>can be other benefits (other dividends) from ETRs:</a:t>
            </a:r>
          </a:p>
          <a:p>
            <a:r>
              <a:rPr lang="en-US" dirty="0" smtClean="0"/>
              <a:t>E</a:t>
            </a:r>
            <a:r>
              <a:rPr lang="en-US" dirty="0" smtClean="0"/>
              <a:t>mployment increase</a:t>
            </a:r>
            <a:endParaRPr lang="en-US" dirty="0" smtClean="0"/>
          </a:p>
          <a:p>
            <a:r>
              <a:rPr lang="en-US" dirty="0" smtClean="0"/>
              <a:t>Fair income distribution</a:t>
            </a:r>
          </a:p>
          <a:p>
            <a:r>
              <a:rPr lang="en-US" dirty="0" smtClean="0"/>
              <a:t>Progressive taxation</a:t>
            </a:r>
          </a:p>
          <a:p>
            <a:pPr marL="0" indent="0">
              <a:buNone/>
            </a:pPr>
            <a:endParaRPr lang="en-US" dirty="0"/>
          </a:p>
          <a:p>
            <a:pPr marL="0" indent="0">
              <a:buNone/>
            </a:pPr>
            <a:r>
              <a:rPr lang="en-US" dirty="0" smtClean="0"/>
              <a:t>However, these dividends do not always happen and ETR options have to be investigated in a case by case basis in order to assess which dividends appear for each policy option.</a:t>
            </a:r>
            <a:endParaRPr lang="en-US" dirty="0"/>
          </a:p>
        </p:txBody>
      </p:sp>
    </p:spTree>
    <p:extLst>
      <p:ext uri="{BB962C8B-B14F-4D97-AF65-F5344CB8AC3E}">
        <p14:creationId xmlns:p14="http://schemas.microsoft.com/office/powerpoint/2010/main" val="135200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18</a:t>
            </a:fld>
            <a:endParaRPr lang="de-DE" dirty="0"/>
          </a:p>
        </p:txBody>
      </p:sp>
      <p:sp>
        <p:nvSpPr>
          <p:cNvPr id="2" name="Titel 1"/>
          <p:cNvSpPr>
            <a:spLocks noGrp="1"/>
          </p:cNvSpPr>
          <p:nvPr>
            <p:ph type="title"/>
          </p:nvPr>
        </p:nvSpPr>
        <p:spPr/>
        <p:txBody>
          <a:bodyPr/>
          <a:lstStyle/>
          <a:p>
            <a:r>
              <a:rPr lang="en-US" dirty="0" smtClean="0"/>
              <a:t>Scenarios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a:t>Reduction of overall energy-related CO2 emissions</a:t>
            </a:r>
            <a:endParaRPr lang="en-US" dirty="0"/>
          </a:p>
        </p:txBody>
      </p:sp>
      <p:sp>
        <p:nvSpPr>
          <p:cNvPr id="8" name="Textplatzhalter 3"/>
          <p:cNvSpPr txBox="1">
            <a:spLocks/>
          </p:cNvSpPr>
          <p:nvPr/>
        </p:nvSpPr>
        <p:spPr>
          <a:xfrm>
            <a:off x="468000" y="1423436"/>
            <a:ext cx="8208000" cy="276225"/>
          </a:xfrm>
          <a:prstGeom prst="rect">
            <a:avLst/>
          </a:prstGeom>
        </p:spPr>
        <p:txBody>
          <a:bodyPr vert="horz" lIns="0" tIns="0" rIns="0" bIns="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800" kern="1200" baseline="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Reference scenario </a:t>
            </a:r>
            <a:r>
              <a:rPr lang="en-US" b="1" dirty="0" smtClean="0"/>
              <a:t>[REF]</a:t>
            </a:r>
          </a:p>
          <a:p>
            <a:pPr marL="285750" indent="-285750">
              <a:buFont typeface="Arial" panose="020B0604020202020204" pitchFamily="34" charset="0"/>
              <a:buChar char="•"/>
            </a:pPr>
            <a:r>
              <a:rPr lang="en-US" dirty="0" smtClean="0"/>
              <a:t>Considers the economic effect of </a:t>
            </a:r>
            <a:r>
              <a:rPr lang="en-US" dirty="0" err="1" smtClean="0"/>
              <a:t>Covid</a:t>
            </a:r>
            <a:r>
              <a:rPr lang="en-US" dirty="0" smtClean="0"/>
              <a:t> in 2020</a:t>
            </a:r>
          </a:p>
          <a:p>
            <a:pPr marL="285750" indent="-285750">
              <a:buFont typeface="Arial" panose="020B0604020202020204" pitchFamily="34" charset="0"/>
              <a:buChar char="•"/>
            </a:pPr>
            <a:r>
              <a:rPr lang="en-US" dirty="0" smtClean="0"/>
              <a:t>Reduction in ESD sectors only through technology development</a:t>
            </a:r>
            <a:endParaRPr lang="en-US" dirty="0"/>
          </a:p>
        </p:txBody>
      </p:sp>
      <p:sp>
        <p:nvSpPr>
          <p:cNvPr id="9" name="Textplatzhalter 3"/>
          <p:cNvSpPr txBox="1">
            <a:spLocks/>
          </p:cNvSpPr>
          <p:nvPr/>
        </p:nvSpPr>
        <p:spPr>
          <a:xfrm>
            <a:off x="468000" y="2769920"/>
            <a:ext cx="8208000" cy="276225"/>
          </a:xfrm>
          <a:prstGeom prst="rect">
            <a:avLst/>
          </a:prstGeom>
        </p:spPr>
        <p:txBody>
          <a:bodyPr vert="horz" lIns="0" tIns="0" rIns="0" bIns="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800" kern="1200" baseline="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Reduction Scenario </a:t>
            </a:r>
            <a:r>
              <a:rPr lang="en-US" b="1" dirty="0" smtClean="0"/>
              <a:t>[CME]</a:t>
            </a:r>
          </a:p>
          <a:p>
            <a:pPr marL="285750" indent="-285750">
              <a:buFont typeface="Arial" panose="020B0604020202020204" pitchFamily="34" charset="0"/>
              <a:buChar char="•"/>
            </a:pPr>
            <a:r>
              <a:rPr lang="en-US" dirty="0" smtClean="0"/>
              <a:t>Also known as “Current mechanisms” from ARIADNE project</a:t>
            </a:r>
          </a:p>
          <a:p>
            <a:pPr marL="285750" indent="-285750">
              <a:buFont typeface="Arial" panose="020B0604020202020204" pitchFamily="34" charset="0"/>
              <a:buChar char="•"/>
            </a:pPr>
            <a:r>
              <a:rPr lang="en-US" dirty="0" smtClean="0"/>
              <a:t>Overall emissions reduction of 53% in 2030 compared to 2005 levels</a:t>
            </a:r>
          </a:p>
          <a:p>
            <a:pPr marL="285750" indent="-285750">
              <a:buFont typeface="Arial" panose="020B0604020202020204" pitchFamily="34" charset="0"/>
              <a:buChar char="•"/>
            </a:pPr>
            <a:r>
              <a:rPr lang="en-US" dirty="0" smtClean="0"/>
              <a:t>62% reduction in ETS sectors and 44% reduction in ESD sectors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89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19</a:t>
            </a:fld>
            <a:endParaRPr lang="de-DE" dirty="0"/>
          </a:p>
        </p:txBody>
      </p:sp>
      <p:sp>
        <p:nvSpPr>
          <p:cNvPr id="2" name="Titel 1"/>
          <p:cNvSpPr>
            <a:spLocks noGrp="1"/>
          </p:cNvSpPr>
          <p:nvPr>
            <p:ph type="title"/>
          </p:nvPr>
        </p:nvSpPr>
        <p:spPr/>
        <p:txBody>
          <a:bodyPr/>
          <a:lstStyle/>
          <a:p>
            <a:r>
              <a:rPr lang="en-US" dirty="0" smtClean="0"/>
              <a:t>Scenarios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Environmental Tax Reform Scenarios</a:t>
            </a:r>
            <a:endParaRPr lang="en-US" dirty="0"/>
          </a:p>
        </p:txBody>
      </p:sp>
      <p:sp>
        <p:nvSpPr>
          <p:cNvPr id="8" name="Inhaltsplatzhalter 2"/>
          <p:cNvSpPr>
            <a:spLocks noGrp="1"/>
          </p:cNvSpPr>
          <p:nvPr>
            <p:ph idx="1"/>
          </p:nvPr>
        </p:nvSpPr>
        <p:spPr>
          <a:xfrm>
            <a:off x="468313" y="1597025"/>
            <a:ext cx="8207375" cy="3492500"/>
          </a:xfrm>
        </p:spPr>
        <p:txBody>
          <a:bodyPr/>
          <a:lstStyle/>
          <a:p>
            <a:pPr marL="0" indent="0">
              <a:buNone/>
            </a:pPr>
            <a:r>
              <a:rPr lang="en-US" dirty="0" smtClean="0"/>
              <a:t>The Environmental tax reform scenarios consider that the emission targets in the ESD sectors are reached through a national cap-and-trade system and the revenues are used in one of the four schemes:</a:t>
            </a:r>
          </a:p>
          <a:p>
            <a:pPr marL="342900" indent="-342900">
              <a:buFont typeface="+mj-lt"/>
              <a:buAutoNum type="arabicPeriod"/>
            </a:pPr>
            <a:r>
              <a:rPr lang="en-US" dirty="0" smtClean="0"/>
              <a:t>No revenue recycling – Status Quo </a:t>
            </a:r>
            <a:r>
              <a:rPr lang="en-US" b="1" dirty="0" smtClean="0"/>
              <a:t>[CME]</a:t>
            </a:r>
          </a:p>
          <a:p>
            <a:pPr marL="342900" indent="-342900">
              <a:buFont typeface="+mj-lt"/>
              <a:buAutoNum type="arabicPeriod"/>
            </a:pPr>
            <a:r>
              <a:rPr lang="en-US" dirty="0" smtClean="0"/>
              <a:t>Per capita redistribution </a:t>
            </a:r>
            <a:r>
              <a:rPr lang="en-US" b="1" dirty="0" smtClean="0"/>
              <a:t>[</a:t>
            </a:r>
            <a:r>
              <a:rPr lang="en-US" b="1" dirty="0" err="1" smtClean="0"/>
              <a:t>CME_cap</a:t>
            </a:r>
            <a:r>
              <a:rPr lang="en-US" b="1" dirty="0" smtClean="0"/>
              <a:t>]</a:t>
            </a:r>
          </a:p>
          <a:p>
            <a:pPr marL="342900" indent="-342900">
              <a:buFont typeface="+mj-lt"/>
              <a:buAutoNum type="arabicPeriod"/>
            </a:pPr>
            <a:r>
              <a:rPr lang="en-US" dirty="0" smtClean="0"/>
              <a:t>Reduction of Labor </a:t>
            </a:r>
            <a:r>
              <a:rPr lang="en-US" dirty="0" smtClean="0"/>
              <a:t>tax </a:t>
            </a:r>
            <a:r>
              <a:rPr lang="en-US" b="1" dirty="0" smtClean="0"/>
              <a:t>[</a:t>
            </a:r>
            <a:r>
              <a:rPr lang="en-US" b="1" dirty="0" err="1" smtClean="0"/>
              <a:t>CME_lab</a:t>
            </a:r>
            <a:r>
              <a:rPr lang="en-US" b="1" dirty="0" smtClean="0"/>
              <a:t>]</a:t>
            </a:r>
          </a:p>
          <a:p>
            <a:pPr marL="342900" indent="-342900">
              <a:buFont typeface="+mj-lt"/>
              <a:buAutoNum type="arabicPeriod"/>
            </a:pPr>
            <a:r>
              <a:rPr lang="en-US" dirty="0" smtClean="0"/>
              <a:t>Reduction of Value </a:t>
            </a:r>
            <a:r>
              <a:rPr lang="en-US" dirty="0" smtClean="0"/>
              <a:t>added tax (VAT) </a:t>
            </a:r>
            <a:r>
              <a:rPr lang="en-US" b="1" dirty="0" smtClean="0"/>
              <a:t>[</a:t>
            </a:r>
            <a:r>
              <a:rPr lang="en-US" b="1" dirty="0" err="1" smtClean="0"/>
              <a:t>CME_vat</a:t>
            </a:r>
            <a:r>
              <a:rPr lang="en-US" b="1" dirty="0" smtClean="0"/>
              <a:t>]</a:t>
            </a:r>
          </a:p>
        </p:txBody>
      </p:sp>
    </p:spTree>
    <p:extLst>
      <p:ext uri="{BB962C8B-B14F-4D97-AF65-F5344CB8AC3E}">
        <p14:creationId xmlns:p14="http://schemas.microsoft.com/office/powerpoint/2010/main" val="12631773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en-US" dirty="0" smtClean="0"/>
              <a:t>Introduction</a:t>
            </a:r>
          </a:p>
          <a:p>
            <a:r>
              <a:rPr lang="en-US" dirty="0" smtClean="0"/>
              <a:t>Environmental tax reform (ETR)</a:t>
            </a:r>
          </a:p>
          <a:p>
            <a:r>
              <a:rPr lang="en-US" dirty="0" smtClean="0"/>
              <a:t>Methodological implementations</a:t>
            </a:r>
          </a:p>
          <a:p>
            <a:pPr lvl="1"/>
            <a:r>
              <a:rPr lang="en-US" dirty="0" smtClean="0"/>
              <a:t>Household consumption</a:t>
            </a:r>
          </a:p>
          <a:p>
            <a:pPr lvl="1"/>
            <a:r>
              <a:rPr lang="en-US" dirty="0" smtClean="0"/>
              <a:t>Elasticity of substitution between energy and housing services</a:t>
            </a:r>
          </a:p>
          <a:p>
            <a:r>
              <a:rPr lang="en-US" dirty="0" smtClean="0"/>
              <a:t>Scenarios</a:t>
            </a:r>
          </a:p>
          <a:p>
            <a:r>
              <a:rPr lang="en-US" dirty="0" smtClean="0"/>
              <a:t>Limitations and Results</a:t>
            </a:r>
          </a:p>
          <a:p>
            <a:endParaRPr lang="en-US" dirty="0"/>
          </a:p>
        </p:txBody>
      </p:sp>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a:t>
            </a:fld>
            <a:endParaRPr lang="de-DE" dirty="0"/>
          </a:p>
        </p:txBody>
      </p:sp>
      <p:sp>
        <p:nvSpPr>
          <p:cNvPr id="2" name="Titel 1"/>
          <p:cNvSpPr>
            <a:spLocks noGrp="1"/>
          </p:cNvSpPr>
          <p:nvPr>
            <p:ph type="title"/>
          </p:nvPr>
        </p:nvSpPr>
        <p:spPr/>
        <p:txBody>
          <a:bodyPr/>
          <a:lstStyle/>
          <a:p>
            <a:r>
              <a:rPr lang="de-DE" dirty="0" smtClean="0"/>
              <a:t>Agenda</a:t>
            </a:r>
            <a:endParaRPr lang="de-DE" dirty="0"/>
          </a:p>
        </p:txBody>
      </p:sp>
    </p:spTree>
    <p:extLst>
      <p:ext uri="{BB962C8B-B14F-4D97-AF65-F5344CB8AC3E}">
        <p14:creationId xmlns:p14="http://schemas.microsoft.com/office/powerpoint/2010/main" val="23540058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20</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GDP - Germany</a:t>
            </a:r>
            <a:endParaRPr lang="en-US" dirty="0"/>
          </a:p>
        </p:txBody>
      </p:sp>
      <p:graphicFrame>
        <p:nvGraphicFramePr>
          <p:cNvPr id="9" name="Diagramm 8"/>
          <p:cNvGraphicFramePr>
            <a:graphicFrameLocks/>
          </p:cNvGraphicFramePr>
          <p:nvPr>
            <p:extLst>
              <p:ext uri="{D42A27DB-BD31-4B8C-83A1-F6EECF244321}">
                <p14:modId xmlns:p14="http://schemas.microsoft.com/office/powerpoint/2010/main" val="1795092885"/>
              </p:ext>
            </p:extLst>
          </p:nvPr>
        </p:nvGraphicFramePr>
        <p:xfrm>
          <a:off x="669368" y="1329723"/>
          <a:ext cx="4989419" cy="3769942"/>
        </p:xfrm>
        <a:graphic>
          <a:graphicData uri="http://schemas.openxmlformats.org/drawingml/2006/chart">
            <c:chart xmlns:c="http://schemas.openxmlformats.org/drawingml/2006/chart" xmlns:r="http://schemas.openxmlformats.org/officeDocument/2006/relationships" r:id="rId3"/>
          </a:graphicData>
        </a:graphic>
      </p:graphicFrame>
      <p:sp>
        <p:nvSpPr>
          <p:cNvPr id="10" name="Inhaltsplatzhalter 2"/>
          <p:cNvSpPr>
            <a:spLocks noGrp="1"/>
          </p:cNvSpPr>
          <p:nvPr>
            <p:ph idx="1"/>
          </p:nvPr>
        </p:nvSpPr>
        <p:spPr>
          <a:xfrm>
            <a:off x="5658787" y="1329723"/>
            <a:ext cx="3196782" cy="3492500"/>
          </a:xfrm>
        </p:spPr>
        <p:txBody>
          <a:bodyPr/>
          <a:lstStyle/>
          <a:p>
            <a:r>
              <a:rPr lang="en-US" dirty="0" smtClean="0"/>
              <a:t>In terms of GDP development, only scenario </a:t>
            </a:r>
            <a:r>
              <a:rPr lang="en-US" dirty="0" err="1" smtClean="0"/>
              <a:t>CME_lab</a:t>
            </a:r>
            <a:r>
              <a:rPr lang="en-US" dirty="0" smtClean="0"/>
              <a:t> presents the economic dividend.</a:t>
            </a:r>
          </a:p>
          <a:p>
            <a:r>
              <a:rPr lang="en-US" dirty="0" smtClean="0"/>
              <a:t>The remaining scenarios all present a GDP loss of around 0.7% and 1.2% compared to REF in 2025 and 2030 respectively.</a:t>
            </a:r>
          </a:p>
        </p:txBody>
      </p:sp>
    </p:spTree>
    <p:extLst>
      <p:ext uri="{BB962C8B-B14F-4D97-AF65-F5344CB8AC3E}">
        <p14:creationId xmlns:p14="http://schemas.microsoft.com/office/powerpoint/2010/main" val="3156267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21</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Income distribution – Gini Index</a:t>
            </a:r>
            <a:endParaRPr lang="en-US" dirty="0"/>
          </a:p>
        </p:txBody>
      </p:sp>
      <p:sp>
        <p:nvSpPr>
          <p:cNvPr id="10" name="Inhaltsplatzhalter 2"/>
          <p:cNvSpPr>
            <a:spLocks noGrp="1"/>
          </p:cNvSpPr>
          <p:nvPr>
            <p:ph idx="1"/>
          </p:nvPr>
        </p:nvSpPr>
        <p:spPr>
          <a:xfrm>
            <a:off x="5658787" y="1329723"/>
            <a:ext cx="3196782" cy="613377"/>
          </a:xfrm>
        </p:spPr>
        <p:txBody>
          <a:bodyPr/>
          <a:lstStyle/>
          <a:p>
            <a:r>
              <a:rPr lang="en-US" dirty="0" smtClean="0"/>
              <a:t>All scenario present better Gini Coefficients than REF.</a:t>
            </a:r>
          </a:p>
        </p:txBody>
      </p:sp>
      <p:graphicFrame>
        <p:nvGraphicFramePr>
          <p:cNvPr id="11" name="Diagramm 10"/>
          <p:cNvGraphicFramePr>
            <a:graphicFrameLocks/>
          </p:cNvGraphicFramePr>
          <p:nvPr>
            <p:extLst>
              <p:ext uri="{D42A27DB-BD31-4B8C-83A1-F6EECF244321}">
                <p14:modId xmlns:p14="http://schemas.microsoft.com/office/powerpoint/2010/main" val="192243622"/>
              </p:ext>
            </p:extLst>
          </p:nvPr>
        </p:nvGraphicFramePr>
        <p:xfrm>
          <a:off x="468000" y="1542341"/>
          <a:ext cx="4504545" cy="3325942"/>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Gerader Verbinder 3"/>
          <p:cNvCxnSpPr/>
          <p:nvPr/>
        </p:nvCxnSpPr>
        <p:spPr>
          <a:xfrm>
            <a:off x="3499269" y="3462728"/>
            <a:ext cx="1297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feil nach oben 4"/>
          <p:cNvSpPr/>
          <p:nvPr/>
        </p:nvSpPr>
        <p:spPr>
          <a:xfrm>
            <a:off x="4354643" y="2938072"/>
            <a:ext cx="217357" cy="524656"/>
          </a:xfrm>
          <a:prstGeom prst="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2" name="Pfeil nach unten 11"/>
          <p:cNvSpPr/>
          <p:nvPr/>
        </p:nvSpPr>
        <p:spPr>
          <a:xfrm>
            <a:off x="3788012" y="3462728"/>
            <a:ext cx="204462" cy="694935"/>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5" name="Inhaltsplatzhalter 2"/>
          <p:cNvSpPr txBox="1">
            <a:spLocks/>
          </p:cNvSpPr>
          <p:nvPr/>
        </p:nvSpPr>
        <p:spPr>
          <a:xfrm>
            <a:off x="5658787" y="2063945"/>
            <a:ext cx="3196782" cy="349250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On the other hand, </a:t>
            </a:r>
            <a:r>
              <a:rPr lang="en-US" dirty="0" err="1" smtClean="0"/>
              <a:t>CME_lab</a:t>
            </a:r>
            <a:r>
              <a:rPr lang="en-US" dirty="0" smtClean="0"/>
              <a:t> present a lower value than CME</a:t>
            </a:r>
          </a:p>
          <a:p>
            <a:r>
              <a:rPr lang="en-US" dirty="0" err="1" smtClean="0"/>
              <a:t>CME_cap</a:t>
            </a:r>
            <a:r>
              <a:rPr lang="en-US" dirty="0" smtClean="0"/>
              <a:t> has the best results in terms of income distribution</a:t>
            </a:r>
          </a:p>
        </p:txBody>
      </p:sp>
    </p:spTree>
    <p:extLst>
      <p:ext uri="{BB962C8B-B14F-4D97-AF65-F5344CB8AC3E}">
        <p14:creationId xmlns:p14="http://schemas.microsoft.com/office/powerpoint/2010/main" val="177921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22</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Energy substitution</a:t>
            </a:r>
            <a:endParaRPr lang="en-US" dirty="0"/>
          </a:p>
        </p:txBody>
      </p:sp>
      <p:graphicFrame>
        <p:nvGraphicFramePr>
          <p:cNvPr id="14" name="Diagramm 13"/>
          <p:cNvGraphicFramePr>
            <a:graphicFrameLocks/>
          </p:cNvGraphicFramePr>
          <p:nvPr>
            <p:extLst>
              <p:ext uri="{D42A27DB-BD31-4B8C-83A1-F6EECF244321}">
                <p14:modId xmlns:p14="http://schemas.microsoft.com/office/powerpoint/2010/main" val="202497952"/>
              </p:ext>
            </p:extLst>
          </p:nvPr>
        </p:nvGraphicFramePr>
        <p:xfrm>
          <a:off x="548640" y="1435567"/>
          <a:ext cx="5074920" cy="3525053"/>
        </p:xfrm>
        <a:graphic>
          <a:graphicData uri="http://schemas.openxmlformats.org/drawingml/2006/chart">
            <c:chart xmlns:c="http://schemas.openxmlformats.org/drawingml/2006/chart" xmlns:r="http://schemas.openxmlformats.org/officeDocument/2006/relationships" r:id="rId3"/>
          </a:graphicData>
        </a:graphic>
      </p:graphicFrame>
      <p:sp>
        <p:nvSpPr>
          <p:cNvPr id="16" name="Inhaltsplatzhalter 2"/>
          <p:cNvSpPr>
            <a:spLocks noGrp="1"/>
          </p:cNvSpPr>
          <p:nvPr>
            <p:ph idx="1"/>
          </p:nvPr>
        </p:nvSpPr>
        <p:spPr>
          <a:xfrm>
            <a:off x="5658787" y="1329723"/>
            <a:ext cx="3196782" cy="613377"/>
          </a:xfrm>
        </p:spPr>
        <p:txBody>
          <a:bodyPr/>
          <a:lstStyle/>
          <a:p>
            <a:r>
              <a:rPr lang="en-US" dirty="0" smtClean="0"/>
              <a:t>In all scenarios we see higher consumption share of dwelling services, electricity and a small increase in construction</a:t>
            </a:r>
          </a:p>
          <a:p>
            <a:r>
              <a:rPr lang="en-US" dirty="0" smtClean="0"/>
              <a:t>The fossil fuels, as expected, all reduce their consumption</a:t>
            </a:r>
          </a:p>
        </p:txBody>
      </p:sp>
    </p:spTree>
    <p:extLst>
      <p:ext uri="{BB962C8B-B14F-4D97-AF65-F5344CB8AC3E}">
        <p14:creationId xmlns:p14="http://schemas.microsoft.com/office/powerpoint/2010/main" val="18363990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23</a:t>
            </a:fld>
            <a:endParaRPr lang="de-DE" dirty="0"/>
          </a:p>
        </p:txBody>
      </p:sp>
      <p:sp>
        <p:nvSpPr>
          <p:cNvPr id="2" name="Titel 1"/>
          <p:cNvSpPr>
            <a:spLocks noGrp="1"/>
          </p:cNvSpPr>
          <p:nvPr>
            <p:ph type="title"/>
          </p:nvPr>
        </p:nvSpPr>
        <p:spPr/>
        <p:txBody>
          <a:bodyPr/>
          <a:lstStyle/>
          <a:p>
            <a:r>
              <a:rPr lang="en-US" dirty="0" smtClean="0"/>
              <a:t>Limitations</a:t>
            </a:r>
            <a:endParaRPr lang="en-US" dirty="0"/>
          </a:p>
        </p:txBody>
      </p:sp>
      <p:sp>
        <p:nvSpPr>
          <p:cNvPr id="16" name="Inhaltsplatzhalter 2"/>
          <p:cNvSpPr>
            <a:spLocks noGrp="1"/>
          </p:cNvSpPr>
          <p:nvPr>
            <p:ph idx="1"/>
          </p:nvPr>
        </p:nvSpPr>
        <p:spPr>
          <a:xfrm>
            <a:off x="468000" y="1375443"/>
            <a:ext cx="7372980" cy="613377"/>
          </a:xfrm>
        </p:spPr>
        <p:txBody>
          <a:bodyPr/>
          <a:lstStyle/>
          <a:p>
            <a:r>
              <a:rPr lang="en-US" dirty="0" smtClean="0"/>
              <a:t>Heating technologies, such as heat pumps, </a:t>
            </a:r>
            <a:r>
              <a:rPr lang="en-US" u="sng" dirty="0" smtClean="0"/>
              <a:t>are not explicitly modeled.</a:t>
            </a:r>
          </a:p>
          <a:p>
            <a:r>
              <a:rPr lang="en-US" dirty="0" smtClean="0"/>
              <a:t>Instead, technology development is represented by:</a:t>
            </a:r>
          </a:p>
          <a:p>
            <a:pPr marL="519113" lvl="1" indent="-342900">
              <a:buFont typeface="+mj-lt"/>
              <a:buAutoNum type="arabicPeriod"/>
            </a:pPr>
            <a:r>
              <a:rPr lang="en-US" dirty="0" smtClean="0"/>
              <a:t>Autonomous Energy Efficiency Index</a:t>
            </a:r>
          </a:p>
          <a:p>
            <a:pPr marL="519113" lvl="1" indent="-342900">
              <a:buFont typeface="+mj-lt"/>
              <a:buAutoNum type="arabicPeriod"/>
            </a:pPr>
            <a:r>
              <a:rPr lang="en-US" dirty="0" smtClean="0"/>
              <a:t>Higher consumption of electricity</a:t>
            </a:r>
          </a:p>
          <a:p>
            <a:r>
              <a:rPr lang="en-US" dirty="0" smtClean="0"/>
              <a:t>Access to data regarding energy consumption per household is limited.</a:t>
            </a:r>
          </a:p>
          <a:p>
            <a:pPr lvl="1">
              <a:buFont typeface="Symbol" panose="05050102010706020507" pitchFamily="18" charset="2"/>
              <a:buChar char="-"/>
            </a:pPr>
            <a:r>
              <a:rPr lang="en-US" dirty="0" smtClean="0"/>
              <a:t>Knowing the distribution of electricity usage for transportation per income group could help plan better policies for EV adoption in low-income households </a:t>
            </a:r>
          </a:p>
        </p:txBody>
      </p:sp>
    </p:spTree>
    <p:extLst>
      <p:ext uri="{BB962C8B-B14F-4D97-AF65-F5344CB8AC3E}">
        <p14:creationId xmlns:p14="http://schemas.microsoft.com/office/powerpoint/2010/main" val="26881382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24</a:t>
            </a:fld>
            <a:endParaRPr lang="de-DE" dirty="0"/>
          </a:p>
        </p:txBody>
      </p:sp>
      <p:sp>
        <p:nvSpPr>
          <p:cNvPr id="2" name="Titel 1"/>
          <p:cNvSpPr>
            <a:spLocks noGrp="1"/>
          </p:cNvSpPr>
          <p:nvPr>
            <p:ph type="title"/>
          </p:nvPr>
        </p:nvSpPr>
        <p:spPr/>
        <p:txBody>
          <a:bodyPr/>
          <a:lstStyle/>
          <a:p>
            <a:r>
              <a:rPr lang="en-US" dirty="0" smtClean="0"/>
              <a:t>Insights and impacts</a:t>
            </a:r>
            <a:endParaRPr lang="en-US" dirty="0"/>
          </a:p>
        </p:txBody>
      </p:sp>
      <p:sp>
        <p:nvSpPr>
          <p:cNvPr id="16" name="Inhaltsplatzhalter 2"/>
          <p:cNvSpPr>
            <a:spLocks noGrp="1"/>
          </p:cNvSpPr>
          <p:nvPr>
            <p:ph idx="1"/>
          </p:nvPr>
        </p:nvSpPr>
        <p:spPr>
          <a:xfrm>
            <a:off x="468000" y="1375443"/>
            <a:ext cx="7372980" cy="2533617"/>
          </a:xfrm>
        </p:spPr>
        <p:txBody>
          <a:bodyPr/>
          <a:lstStyle/>
          <a:p>
            <a:r>
              <a:rPr lang="en-US" dirty="0" smtClean="0"/>
              <a:t>Including distributional impacts in policy analyses helps identifying winners and losers of different policy packages.</a:t>
            </a:r>
          </a:p>
          <a:p>
            <a:r>
              <a:rPr lang="en-US" dirty="0" err="1" smtClean="0"/>
              <a:t>CME_lab</a:t>
            </a:r>
            <a:r>
              <a:rPr lang="en-US" dirty="0" smtClean="0"/>
              <a:t> leads to higher GDP growth, but higher inequality</a:t>
            </a:r>
          </a:p>
          <a:p>
            <a:r>
              <a:rPr lang="en-US" dirty="0" err="1" smtClean="0"/>
              <a:t>CME_cap</a:t>
            </a:r>
            <a:r>
              <a:rPr lang="en-US" dirty="0" smtClean="0"/>
              <a:t> leads to GDP stagnation compared to CME, but lower inequality</a:t>
            </a:r>
          </a:p>
          <a:p>
            <a:r>
              <a:rPr lang="en-US" dirty="0" smtClean="0"/>
              <a:t>These results can help policy makers decide what kind of economic growth to prioritize in the coming years</a:t>
            </a:r>
          </a:p>
          <a:p>
            <a:r>
              <a:rPr lang="en-US" dirty="0" smtClean="0"/>
              <a:t>Although not the case in these results, high changes in energy demand from different recycling schemes can be fed to energy system models, which sometimes lack the feedback between income and energy demand.</a:t>
            </a:r>
          </a:p>
          <a:p>
            <a:endParaRPr lang="en-US" dirty="0" smtClean="0"/>
          </a:p>
        </p:txBody>
      </p:sp>
    </p:spTree>
    <p:extLst>
      <p:ext uri="{BB962C8B-B14F-4D97-AF65-F5344CB8AC3E}">
        <p14:creationId xmlns:p14="http://schemas.microsoft.com/office/powerpoint/2010/main" val="6266297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platzhalter 24"/>
          <p:cNvSpPr>
            <a:spLocks noGrp="1"/>
          </p:cNvSpPr>
          <p:nvPr>
            <p:ph type="body" sz="quarter" idx="20"/>
          </p:nvPr>
        </p:nvSpPr>
        <p:spPr/>
        <p:txBody>
          <a:bodyPr/>
          <a:lstStyle/>
          <a:p>
            <a:r>
              <a:rPr lang="de-DE" dirty="0"/>
              <a:t>Heßbrühlstraße 49a, 70565 Stuttgart</a:t>
            </a:r>
          </a:p>
          <a:p>
            <a:endParaRPr lang="de-DE" dirty="0"/>
          </a:p>
        </p:txBody>
      </p:sp>
      <p:pic>
        <p:nvPicPr>
          <p:cNvPr id="2" name="Bildplatzhalter 1"/>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977" b="31423"/>
          <a:stretch/>
        </p:blipFill>
        <p:spPr>
          <a:xfrm>
            <a:off x="355360" y="2253117"/>
            <a:ext cx="1440000" cy="1440000"/>
          </a:xfrm>
        </p:spPr>
      </p:pic>
      <p:sp>
        <p:nvSpPr>
          <p:cNvPr id="20" name="Textplatzhalter 19"/>
          <p:cNvSpPr>
            <a:spLocks noGrp="1"/>
          </p:cNvSpPr>
          <p:nvPr>
            <p:ph type="body" sz="quarter" idx="15"/>
          </p:nvPr>
        </p:nvSpPr>
        <p:spPr/>
        <p:txBody>
          <a:bodyPr/>
          <a:lstStyle/>
          <a:p>
            <a:r>
              <a:rPr lang="de-DE" dirty="0" smtClean="0"/>
              <a:t>Roland </a:t>
            </a:r>
            <a:r>
              <a:rPr lang="de-DE" dirty="0" err="1" smtClean="0"/>
              <a:t>Cunha</a:t>
            </a:r>
            <a:r>
              <a:rPr lang="de-DE" dirty="0" smtClean="0"/>
              <a:t> Montenegro</a:t>
            </a:r>
            <a:endParaRPr lang="de-DE" dirty="0"/>
          </a:p>
        </p:txBody>
      </p:sp>
      <p:sp>
        <p:nvSpPr>
          <p:cNvPr id="21" name="Textplatzhalter 20"/>
          <p:cNvSpPr>
            <a:spLocks noGrp="1"/>
          </p:cNvSpPr>
          <p:nvPr>
            <p:ph type="body" sz="quarter" idx="16"/>
          </p:nvPr>
        </p:nvSpPr>
        <p:spPr/>
        <p:txBody>
          <a:bodyPr/>
          <a:lstStyle/>
          <a:p>
            <a:r>
              <a:rPr lang="de-DE" dirty="0" smtClean="0"/>
              <a:t>87833</a:t>
            </a:r>
          </a:p>
        </p:txBody>
      </p:sp>
      <p:sp>
        <p:nvSpPr>
          <p:cNvPr id="22" name="Textplatzhalter 21"/>
          <p:cNvSpPr>
            <a:spLocks noGrp="1"/>
          </p:cNvSpPr>
          <p:nvPr>
            <p:ph type="body" sz="quarter" idx="17"/>
          </p:nvPr>
        </p:nvSpPr>
        <p:spPr/>
        <p:txBody>
          <a:bodyPr/>
          <a:lstStyle/>
          <a:p>
            <a:r>
              <a:rPr lang="de-DE" dirty="0" smtClean="0"/>
              <a:t>87873</a:t>
            </a:r>
            <a:endParaRPr lang="de-DE" dirty="0"/>
          </a:p>
        </p:txBody>
      </p:sp>
      <p:sp>
        <p:nvSpPr>
          <p:cNvPr id="23" name="Textplatzhalter 22"/>
          <p:cNvSpPr>
            <a:spLocks noGrp="1"/>
          </p:cNvSpPr>
          <p:nvPr>
            <p:ph type="body" sz="quarter" idx="18"/>
          </p:nvPr>
        </p:nvSpPr>
        <p:spPr>
          <a:xfrm>
            <a:off x="2174399" y="3912292"/>
            <a:ext cx="4842773" cy="216000"/>
          </a:xfrm>
        </p:spPr>
        <p:txBody>
          <a:bodyPr/>
          <a:lstStyle/>
          <a:p>
            <a:r>
              <a:rPr lang="de-DE" dirty="0"/>
              <a:t>Institut für Energiewirtschaft und Rationelle Energieanwendung (IER</a:t>
            </a:r>
            <a:r>
              <a:rPr lang="de-DE" dirty="0" smtClean="0"/>
              <a:t>)</a:t>
            </a:r>
            <a:endParaRPr lang="de-DE" dirty="0"/>
          </a:p>
        </p:txBody>
      </p:sp>
      <p:sp>
        <p:nvSpPr>
          <p:cNvPr id="24" name="Textplatzhalter 23"/>
          <p:cNvSpPr>
            <a:spLocks noGrp="1"/>
          </p:cNvSpPr>
          <p:nvPr>
            <p:ph type="body" sz="quarter" idx="19"/>
          </p:nvPr>
        </p:nvSpPr>
        <p:spPr/>
        <p:txBody>
          <a:bodyPr/>
          <a:lstStyle/>
          <a:p>
            <a:r>
              <a:rPr lang="de-DE" dirty="0"/>
              <a:t>r</a:t>
            </a:r>
            <a:r>
              <a:rPr lang="de-DE" dirty="0" smtClean="0"/>
              <a:t>oland.montenegro@ier.uni-stuttgart.de</a:t>
            </a:r>
            <a:endParaRPr lang="de-DE" dirty="0"/>
          </a:p>
        </p:txBody>
      </p:sp>
      <p:sp>
        <p:nvSpPr>
          <p:cNvPr id="18" name="Textplatzhalter 17"/>
          <p:cNvSpPr>
            <a:spLocks noGrp="1"/>
          </p:cNvSpPr>
          <p:nvPr>
            <p:ph type="body" sz="quarter" idx="13"/>
          </p:nvPr>
        </p:nvSpPr>
        <p:spPr/>
        <p:txBody>
          <a:bodyPr/>
          <a:lstStyle/>
          <a:p>
            <a:r>
              <a:rPr lang="de-DE" dirty="0" smtClean="0"/>
              <a:t>IER</a:t>
            </a:r>
            <a:endParaRPr lang="de-DE" dirty="0"/>
          </a:p>
        </p:txBody>
      </p:sp>
    </p:spTree>
    <p:extLst>
      <p:ext uri="{BB962C8B-B14F-4D97-AF65-F5344CB8AC3E}">
        <p14:creationId xmlns:p14="http://schemas.microsoft.com/office/powerpoint/2010/main" val="3176545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Questions</a:t>
            </a:r>
            <a:r>
              <a:rPr lang="de-DE" dirty="0" smtClean="0"/>
              <a:t>?</a:t>
            </a:r>
            <a:endParaRPr lang="en-US" dirty="0"/>
          </a:p>
        </p:txBody>
      </p:sp>
    </p:spTree>
    <p:extLst>
      <p:ext uri="{BB962C8B-B14F-4D97-AF65-F5344CB8AC3E}">
        <p14:creationId xmlns:p14="http://schemas.microsoft.com/office/powerpoint/2010/main" val="36259908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3</a:t>
            </a:fld>
            <a:endParaRPr lang="de-DE" dirty="0"/>
          </a:p>
        </p:txBody>
      </p:sp>
      <p:sp>
        <p:nvSpPr>
          <p:cNvPr id="4" name="Textplatzhalter 3"/>
          <p:cNvSpPr>
            <a:spLocks noGrp="1"/>
          </p:cNvSpPr>
          <p:nvPr>
            <p:ph type="body" sz="quarter" idx="13"/>
          </p:nvPr>
        </p:nvSpPr>
        <p:spPr/>
        <p:txBody>
          <a:bodyPr/>
          <a:lstStyle/>
          <a:p>
            <a:r>
              <a:rPr lang="en-US" dirty="0" smtClean="0"/>
              <a:t>European Emission target</a:t>
            </a:r>
            <a:endParaRPr lang="en-US" dirty="0"/>
          </a:p>
        </p:txBody>
      </p:sp>
      <p:sp>
        <p:nvSpPr>
          <p:cNvPr id="2" name="Titel 1"/>
          <p:cNvSpPr>
            <a:spLocks noGrp="1"/>
          </p:cNvSpPr>
          <p:nvPr>
            <p:ph type="title"/>
          </p:nvPr>
        </p:nvSpPr>
        <p:spPr/>
        <p:txBody>
          <a:bodyPr/>
          <a:lstStyle/>
          <a:p>
            <a:r>
              <a:rPr lang="en-US" dirty="0" smtClean="0"/>
              <a:t>Introduction</a:t>
            </a:r>
            <a:endParaRPr lang="en-US" dirty="0"/>
          </a:p>
        </p:txBody>
      </p:sp>
      <p:pic>
        <p:nvPicPr>
          <p:cNvPr id="1026" name="Picture 2" descr="Possible 80% cut in greenhouse gas emissions in the EU (100%=19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77" y="1462237"/>
            <a:ext cx="5715000" cy="34861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1969664" y="4942268"/>
            <a:ext cx="3329826" cy="314793"/>
          </a:xfrm>
          <a:prstGeom prst="rect">
            <a:avLst/>
          </a:prstGeom>
          <a:noFill/>
        </p:spPr>
        <p:txBody>
          <a:bodyPr wrap="none" lIns="0" tIns="0" rIns="0" bIns="0" rtlCol="0">
            <a:noAutofit/>
          </a:bodyPr>
          <a:lstStyle/>
          <a:p>
            <a:pPr>
              <a:buClr>
                <a:schemeClr val="accent1"/>
              </a:buClr>
            </a:pPr>
            <a:r>
              <a:rPr lang="de-DE" sz="1000" dirty="0" smtClean="0"/>
              <a:t>Source: EC</a:t>
            </a:r>
          </a:p>
          <a:p>
            <a:pPr>
              <a:buClr>
                <a:schemeClr val="accent1"/>
              </a:buClr>
            </a:pPr>
            <a:r>
              <a:rPr lang="de-DE" sz="1000" dirty="0"/>
              <a:t>https://ec.europa.eu/clima/policies/strategies/2050_en</a:t>
            </a:r>
            <a:endParaRPr lang="de-DE" sz="1000" dirty="0" smtClean="0"/>
          </a:p>
        </p:txBody>
      </p:sp>
      <p:sp>
        <p:nvSpPr>
          <p:cNvPr id="11" name="TextBox 17"/>
          <p:cNvSpPr txBox="1"/>
          <p:nvPr/>
        </p:nvSpPr>
        <p:spPr>
          <a:xfrm>
            <a:off x="6530226" y="1462237"/>
            <a:ext cx="2271427" cy="1088082"/>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en-US" sz="1600" dirty="0" smtClean="0"/>
              <a:t>The </a:t>
            </a:r>
            <a:r>
              <a:rPr lang="en-US" sz="1600" b="1" dirty="0" smtClean="0"/>
              <a:t>burden has to be distributed </a:t>
            </a:r>
            <a:r>
              <a:rPr lang="en-US" sz="1600" dirty="0" smtClean="0"/>
              <a:t>among all the sectors in the economy.</a:t>
            </a:r>
          </a:p>
        </p:txBody>
      </p:sp>
      <p:sp>
        <p:nvSpPr>
          <p:cNvPr id="12" name="Left Arrow 11"/>
          <p:cNvSpPr/>
          <p:nvPr/>
        </p:nvSpPr>
        <p:spPr>
          <a:xfrm>
            <a:off x="6289257" y="4204176"/>
            <a:ext cx="2048806" cy="460638"/>
          </a:xfrm>
          <a:prstGeom prst="leftArrow">
            <a:avLst>
              <a:gd name="adj1" fmla="val 6791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New targets</a:t>
            </a:r>
            <a:endParaRPr lang="en-US" sz="1600" dirty="0" smtClean="0"/>
          </a:p>
        </p:txBody>
      </p:sp>
      <p:cxnSp>
        <p:nvCxnSpPr>
          <p:cNvPr id="9" name="Straight Connector 8"/>
          <p:cNvCxnSpPr/>
          <p:nvPr/>
        </p:nvCxnSpPr>
        <p:spPr>
          <a:xfrm>
            <a:off x="5926412" y="4434496"/>
            <a:ext cx="618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07374" y="4324724"/>
            <a:ext cx="213131" cy="219543"/>
          </a:xfrm>
          <a:prstGeom prst="rect">
            <a:avLst/>
          </a:prstGeom>
          <a:noFill/>
        </p:spPr>
        <p:txBody>
          <a:bodyPr wrap="none" lIns="0" tIns="0" rIns="0" bIns="0" rtlCol="0">
            <a:noAutofit/>
          </a:bodyPr>
          <a:lstStyle/>
          <a:p>
            <a:pPr>
              <a:buClr>
                <a:schemeClr val="accent1"/>
              </a:buClr>
            </a:pPr>
            <a:r>
              <a:rPr lang="en-US" sz="1200" b="1" dirty="0" smtClean="0"/>
              <a:t>5%</a:t>
            </a:r>
            <a:endParaRPr lang="en-US" sz="1200" b="1" dirty="0" smtClean="0"/>
          </a:p>
        </p:txBody>
      </p:sp>
      <p:sp>
        <p:nvSpPr>
          <p:cNvPr id="15" name="Snip Diagonal Corner Rectangle 14"/>
          <p:cNvSpPr/>
          <p:nvPr/>
        </p:nvSpPr>
        <p:spPr>
          <a:xfrm>
            <a:off x="4352926" y="2320925"/>
            <a:ext cx="946564" cy="152400"/>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rgbClr val="FF0000"/>
                </a:solidFill>
              </a:rPr>
              <a:t>Old Policies</a:t>
            </a:r>
            <a:endParaRPr lang="en-US" sz="1050" dirty="0" smtClean="0">
              <a:solidFill>
                <a:srgbClr val="FF0000"/>
              </a:solidFill>
            </a:endParaRPr>
          </a:p>
        </p:txBody>
      </p:sp>
      <p:sp>
        <p:nvSpPr>
          <p:cNvPr id="17" name="Left Arrow 16"/>
          <p:cNvSpPr/>
          <p:nvPr/>
        </p:nvSpPr>
        <p:spPr>
          <a:xfrm rot="20631729">
            <a:off x="6312908" y="3387412"/>
            <a:ext cx="2048806" cy="460638"/>
          </a:xfrm>
          <a:prstGeom prst="leftArrow">
            <a:avLst>
              <a:gd name="adj1" fmla="val 6791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Current targets</a:t>
            </a:r>
            <a:endParaRPr lang="en-US" sz="1600" dirty="0" smtClean="0"/>
          </a:p>
        </p:txBody>
      </p:sp>
    </p:spTree>
    <p:extLst>
      <p:ext uri="{BB962C8B-B14F-4D97-AF65-F5344CB8AC3E}">
        <p14:creationId xmlns:p14="http://schemas.microsoft.com/office/powerpoint/2010/main" val="26801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4</a:t>
            </a:fld>
            <a:endParaRPr lang="de-DE" dirty="0"/>
          </a:p>
        </p:txBody>
      </p:sp>
      <p:sp>
        <p:nvSpPr>
          <p:cNvPr id="4" name="Textplatzhalter 3"/>
          <p:cNvSpPr>
            <a:spLocks noGrp="1"/>
          </p:cNvSpPr>
          <p:nvPr>
            <p:ph type="body" sz="quarter" idx="13"/>
          </p:nvPr>
        </p:nvSpPr>
        <p:spPr/>
        <p:txBody>
          <a:bodyPr/>
          <a:lstStyle/>
          <a:p>
            <a:r>
              <a:rPr lang="en-US" dirty="0" smtClean="0"/>
              <a:t>Distributional impacts</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597025"/>
            <a:ext cx="8207375" cy="3492500"/>
          </a:xfrm>
        </p:spPr>
        <p:txBody>
          <a:bodyPr/>
          <a:lstStyle/>
          <a:p>
            <a:pPr marL="0" indent="0">
              <a:buNone/>
            </a:pPr>
            <a:r>
              <a:rPr lang="en-US" dirty="0" smtClean="0"/>
              <a:t>What are they?</a:t>
            </a:r>
          </a:p>
          <a:p>
            <a:r>
              <a:rPr lang="en-US" dirty="0"/>
              <a:t>Distributional impacts refer to the case when different household groups or individuals are affected by a policy to a different </a:t>
            </a:r>
            <a:r>
              <a:rPr lang="en-US" dirty="0" smtClean="0"/>
              <a:t>degree.</a:t>
            </a:r>
          </a:p>
          <a:p>
            <a:r>
              <a:rPr lang="en-US" dirty="0" smtClean="0"/>
              <a:t>Commonly associated with inequality</a:t>
            </a:r>
          </a:p>
          <a:p>
            <a:pPr lvl="1"/>
            <a:r>
              <a:rPr lang="en-US" dirty="0" smtClean="0"/>
              <a:t>Differences in environmental burden</a:t>
            </a:r>
          </a:p>
          <a:p>
            <a:pPr lvl="1"/>
            <a:r>
              <a:rPr lang="en-US" dirty="0" smtClean="0"/>
              <a:t>Distribution of income</a:t>
            </a:r>
          </a:p>
          <a:p>
            <a:pPr lvl="1"/>
            <a:r>
              <a:rPr lang="en-US" dirty="0" smtClean="0"/>
              <a:t>Distribution of welfare</a:t>
            </a:r>
          </a:p>
          <a:p>
            <a:pPr lvl="1"/>
            <a:r>
              <a:rPr lang="en-US" dirty="0" smtClean="0"/>
              <a:t>Access to energy (and carbon)</a:t>
            </a:r>
          </a:p>
        </p:txBody>
      </p:sp>
    </p:spTree>
    <p:extLst>
      <p:ext uri="{BB962C8B-B14F-4D97-AF65-F5344CB8AC3E}">
        <p14:creationId xmlns:p14="http://schemas.microsoft.com/office/powerpoint/2010/main" val="3181674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5</a:t>
            </a:fld>
            <a:endParaRPr lang="de-DE" dirty="0"/>
          </a:p>
        </p:txBody>
      </p:sp>
      <p:sp>
        <p:nvSpPr>
          <p:cNvPr id="4" name="Textplatzhalter 3"/>
          <p:cNvSpPr>
            <a:spLocks noGrp="1"/>
          </p:cNvSpPr>
          <p:nvPr>
            <p:ph type="body" sz="quarter" idx="13"/>
          </p:nvPr>
        </p:nvSpPr>
        <p:spPr/>
        <p:txBody>
          <a:bodyPr/>
          <a:lstStyle/>
          <a:p>
            <a:r>
              <a:rPr lang="en-US" dirty="0" smtClean="0"/>
              <a:t>Distributional impacts – Growing attention</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230659"/>
            <a:ext cx="8207375" cy="3858866"/>
          </a:xfrm>
        </p:spPr>
        <p:txBody>
          <a:bodyPr/>
          <a:lstStyle/>
          <a:p>
            <a:pPr marL="0" indent="0">
              <a:buNone/>
            </a:pPr>
            <a:r>
              <a:rPr lang="en-US" b="1" dirty="0" smtClean="0"/>
              <a:t>2030 </a:t>
            </a:r>
            <a:r>
              <a:rPr lang="en-US" b="1" dirty="0"/>
              <a:t>Agenda for Sustainable Development by the United </a:t>
            </a:r>
            <a:r>
              <a:rPr lang="en-US" b="1" dirty="0" smtClean="0"/>
              <a:t>Nations</a:t>
            </a:r>
          </a:p>
          <a:p>
            <a:r>
              <a:rPr lang="en-US" dirty="0" smtClean="0"/>
              <a:t>17 Social Development Goals (SDGs)</a:t>
            </a:r>
          </a:p>
          <a:p>
            <a:r>
              <a:rPr lang="en-US" dirty="0" smtClean="0"/>
              <a:t>3 of which are directly connected to either energy or inequality</a:t>
            </a:r>
          </a:p>
        </p:txBody>
      </p:sp>
      <p:pic>
        <p:nvPicPr>
          <p:cNvPr id="3" name="Picture 2"/>
          <p:cNvPicPr>
            <a:picLocks noChangeAspect="1"/>
          </p:cNvPicPr>
          <p:nvPr/>
        </p:nvPicPr>
        <p:blipFill>
          <a:blip r:embed="rId3"/>
          <a:stretch>
            <a:fillRect/>
          </a:stretch>
        </p:blipFill>
        <p:spPr>
          <a:xfrm>
            <a:off x="972033" y="2496460"/>
            <a:ext cx="1443796" cy="2654942"/>
          </a:xfrm>
          <a:prstGeom prst="rect">
            <a:avLst/>
          </a:prstGeom>
        </p:spPr>
      </p:pic>
      <p:pic>
        <p:nvPicPr>
          <p:cNvPr id="5" name="Picture 4"/>
          <p:cNvPicPr>
            <a:picLocks noChangeAspect="1"/>
          </p:cNvPicPr>
          <p:nvPr/>
        </p:nvPicPr>
        <p:blipFill rotWithShape="1">
          <a:blip r:embed="rId4"/>
          <a:srcRect t="5559"/>
          <a:stretch/>
        </p:blipFill>
        <p:spPr>
          <a:xfrm>
            <a:off x="3359298" y="2481942"/>
            <a:ext cx="1443796" cy="2669459"/>
          </a:xfrm>
          <a:prstGeom prst="rect">
            <a:avLst/>
          </a:prstGeom>
        </p:spPr>
      </p:pic>
      <p:pic>
        <p:nvPicPr>
          <p:cNvPr id="8" name="Picture 7"/>
          <p:cNvPicPr>
            <a:picLocks noChangeAspect="1"/>
          </p:cNvPicPr>
          <p:nvPr/>
        </p:nvPicPr>
        <p:blipFill>
          <a:blip r:embed="rId5"/>
          <a:stretch>
            <a:fillRect/>
          </a:stretch>
        </p:blipFill>
        <p:spPr>
          <a:xfrm>
            <a:off x="5746564" y="2481943"/>
            <a:ext cx="1567323" cy="2669459"/>
          </a:xfrm>
          <a:prstGeom prst="rect">
            <a:avLst/>
          </a:prstGeom>
        </p:spPr>
      </p:pic>
      <p:sp>
        <p:nvSpPr>
          <p:cNvPr id="10" name="TextBox 9"/>
          <p:cNvSpPr txBox="1"/>
          <p:nvPr/>
        </p:nvSpPr>
        <p:spPr>
          <a:xfrm>
            <a:off x="972033" y="5212129"/>
            <a:ext cx="3286339" cy="230859"/>
          </a:xfrm>
          <a:prstGeom prst="rect">
            <a:avLst/>
          </a:prstGeom>
          <a:noFill/>
        </p:spPr>
        <p:txBody>
          <a:bodyPr wrap="none" lIns="0" tIns="0" rIns="0" bIns="0" rtlCol="0">
            <a:noAutofit/>
          </a:bodyPr>
          <a:lstStyle/>
          <a:p>
            <a:pPr>
              <a:buClr>
                <a:schemeClr val="accent1"/>
              </a:buClr>
            </a:pPr>
            <a:r>
              <a:rPr lang="en-US" sz="1050" dirty="0"/>
              <a:t>https://sdgs.un.org/goals</a:t>
            </a:r>
            <a:endParaRPr lang="en-US" sz="1050" dirty="0" smtClean="0"/>
          </a:p>
        </p:txBody>
      </p:sp>
    </p:spTree>
    <p:extLst>
      <p:ext uri="{BB962C8B-B14F-4D97-AF65-F5344CB8AC3E}">
        <p14:creationId xmlns:p14="http://schemas.microsoft.com/office/powerpoint/2010/main" val="2050089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6</a:t>
            </a:fld>
            <a:endParaRPr lang="de-DE" dirty="0"/>
          </a:p>
        </p:txBody>
      </p:sp>
      <p:sp>
        <p:nvSpPr>
          <p:cNvPr id="4" name="Textplatzhalter 3"/>
          <p:cNvSpPr>
            <a:spLocks noGrp="1"/>
          </p:cNvSpPr>
          <p:nvPr>
            <p:ph type="body" sz="quarter" idx="13"/>
          </p:nvPr>
        </p:nvSpPr>
        <p:spPr/>
        <p:txBody>
          <a:bodyPr/>
          <a:lstStyle/>
          <a:p>
            <a:r>
              <a:rPr lang="en-US" dirty="0" smtClean="0"/>
              <a:t>Distributional impacts – Growing attention</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230659"/>
            <a:ext cx="8207375" cy="3858866"/>
          </a:xfrm>
        </p:spPr>
        <p:txBody>
          <a:bodyPr/>
          <a:lstStyle/>
          <a:p>
            <a:pPr marL="0" indent="0">
              <a:buNone/>
            </a:pPr>
            <a:r>
              <a:rPr lang="en-US" b="1" dirty="0" smtClean="0">
                <a:solidFill>
                  <a:srgbClr val="CCFF11"/>
                </a:solidFill>
                <a:effectLst>
                  <a:outerShdw blurRad="38100" dist="38100" dir="2700000" algn="tl">
                    <a:srgbClr val="000000">
                      <a:alpha val="43137"/>
                    </a:srgbClr>
                  </a:outerShdw>
                </a:effectLst>
              </a:rPr>
              <a:t>Yellow</a:t>
            </a:r>
            <a:r>
              <a:rPr lang="en-US" b="1" dirty="0" smtClean="0"/>
              <a:t> vest movement</a:t>
            </a:r>
          </a:p>
        </p:txBody>
      </p:sp>
      <p:pic>
        <p:nvPicPr>
          <p:cNvPr id="1026" name="Picture 2" descr="https://media.npr.org/assets/img/2018/12/03/gettyimages-1067586790-0b75e2a92a375e1124b604633a13a5dc97a931db-s800-c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00" y="1930011"/>
            <a:ext cx="3543276" cy="2657457"/>
          </a:xfrm>
          <a:prstGeom prst="rect">
            <a:avLst/>
          </a:prstGeom>
          <a:noFill/>
          <a:extLst>
            <a:ext uri="{909E8E84-426E-40DD-AFC4-6F175D3DCCD1}">
              <a14:hiddenFill xmlns:a14="http://schemas.microsoft.com/office/drawing/2010/main">
                <a:solidFill>
                  <a:srgbClr val="FFFFFF"/>
                </a:solidFill>
              </a14:hiddenFill>
            </a:ext>
          </a:extLst>
        </p:spPr>
      </p:pic>
      <p:sp>
        <p:nvSpPr>
          <p:cNvPr id="11" name="Inhaltsplatzhalter 2"/>
          <p:cNvSpPr txBox="1">
            <a:spLocks/>
          </p:cNvSpPr>
          <p:nvPr/>
        </p:nvSpPr>
        <p:spPr>
          <a:xfrm>
            <a:off x="4443465" y="1930010"/>
            <a:ext cx="4232223" cy="2657457"/>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Originally, the yellow vest protesters were </a:t>
            </a:r>
            <a:r>
              <a:rPr lang="en-US" b="1" dirty="0">
                <a:solidFill>
                  <a:srgbClr val="FF0000"/>
                </a:solidFill>
              </a:rPr>
              <a:t>people from rural areas who have to drive long distances</a:t>
            </a:r>
            <a:r>
              <a:rPr lang="en-US" dirty="0">
                <a:solidFill>
                  <a:srgbClr val="FF0000"/>
                </a:solidFill>
              </a:rPr>
              <a:t> </a:t>
            </a:r>
            <a:r>
              <a:rPr lang="en-US" dirty="0"/>
              <a:t>as part of their daily life</a:t>
            </a:r>
            <a:r>
              <a:rPr lang="en-US" dirty="0" smtClean="0"/>
              <a:t>.</a:t>
            </a:r>
          </a:p>
          <a:p>
            <a:r>
              <a:rPr lang="en-US" dirty="0"/>
              <a:t>Their initial demand was to </a:t>
            </a:r>
            <a:r>
              <a:rPr lang="en-US" b="1" dirty="0">
                <a:solidFill>
                  <a:srgbClr val="FF0000"/>
                </a:solidFill>
              </a:rPr>
              <a:t>repeal the green tax on diesel</a:t>
            </a:r>
            <a:r>
              <a:rPr lang="en-US" dirty="0"/>
              <a:t>. Now, others want the current minimum wage (about $1,350 per month after taxes) to be raised. </a:t>
            </a:r>
            <a:endParaRPr lang="en-US" dirty="0" smtClean="0"/>
          </a:p>
        </p:txBody>
      </p:sp>
      <p:sp>
        <p:nvSpPr>
          <p:cNvPr id="10" name="Rectangle 9"/>
          <p:cNvSpPr/>
          <p:nvPr/>
        </p:nvSpPr>
        <p:spPr>
          <a:xfrm>
            <a:off x="4443465" y="4348938"/>
            <a:ext cx="4232223" cy="430887"/>
          </a:xfrm>
          <a:prstGeom prst="rect">
            <a:avLst/>
          </a:prstGeom>
        </p:spPr>
        <p:txBody>
          <a:bodyPr wrap="square">
            <a:spAutoFit/>
          </a:bodyPr>
          <a:lstStyle/>
          <a:p>
            <a:r>
              <a:rPr lang="en-US" sz="1100" dirty="0"/>
              <a:t>https://www.npr.org/2018/12/03/672862353/who-are-frances-yellow-vest-protesters-and-what-do-they-want?t=1607006502419</a:t>
            </a:r>
          </a:p>
        </p:txBody>
      </p:sp>
    </p:spTree>
    <p:extLst>
      <p:ext uri="{BB962C8B-B14F-4D97-AF65-F5344CB8AC3E}">
        <p14:creationId xmlns:p14="http://schemas.microsoft.com/office/powerpoint/2010/main" val="1598068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7</a:t>
            </a:fld>
            <a:endParaRPr lang="de-DE" dirty="0"/>
          </a:p>
        </p:txBody>
      </p:sp>
      <p:sp>
        <p:nvSpPr>
          <p:cNvPr id="4" name="Textplatzhalter 3"/>
          <p:cNvSpPr>
            <a:spLocks noGrp="1"/>
          </p:cNvSpPr>
          <p:nvPr>
            <p:ph type="body" sz="quarter" idx="13"/>
          </p:nvPr>
        </p:nvSpPr>
        <p:spPr/>
        <p:txBody>
          <a:bodyPr/>
          <a:lstStyle/>
          <a:p>
            <a:r>
              <a:rPr lang="en-US" dirty="0" smtClean="0"/>
              <a:t>Objective</a:t>
            </a:r>
          </a:p>
        </p:txBody>
      </p:sp>
      <p:sp>
        <p:nvSpPr>
          <p:cNvPr id="2" name="Titel 1"/>
          <p:cNvSpPr>
            <a:spLocks noGrp="1"/>
          </p:cNvSpPr>
          <p:nvPr>
            <p:ph type="title"/>
          </p:nvPr>
        </p:nvSpPr>
        <p:spPr/>
        <p:txBody>
          <a:bodyPr/>
          <a:lstStyle/>
          <a:p>
            <a:r>
              <a:rPr lang="en-US" dirty="0" smtClean="0"/>
              <a:t>Introduction</a:t>
            </a:r>
            <a:endParaRPr lang="en-US" dirty="0"/>
          </a:p>
        </p:txBody>
      </p:sp>
      <p:sp>
        <p:nvSpPr>
          <p:cNvPr id="12" name="Inhaltsplatzhalter 2"/>
          <p:cNvSpPr txBox="1">
            <a:spLocks/>
          </p:cNvSpPr>
          <p:nvPr/>
        </p:nvSpPr>
        <p:spPr>
          <a:xfrm>
            <a:off x="468313" y="1597025"/>
            <a:ext cx="8207375" cy="349250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smtClean="0"/>
              <a:t>In light of the side effects of energy and climate policies in terms of </a:t>
            </a:r>
            <a:r>
              <a:rPr lang="en-US" u="sng" dirty="0" smtClean="0"/>
              <a:t>income distribution</a:t>
            </a:r>
            <a:r>
              <a:rPr lang="en-US" dirty="0" smtClean="0"/>
              <a:t> and </a:t>
            </a:r>
            <a:r>
              <a:rPr lang="en-US" u="sng" dirty="0" smtClean="0"/>
              <a:t>burden sharing</a:t>
            </a:r>
            <a:r>
              <a:rPr lang="en-US" dirty="0" smtClean="0"/>
              <a:t>, my main objectives are:</a:t>
            </a:r>
          </a:p>
          <a:p>
            <a:r>
              <a:rPr lang="en-US" dirty="0" smtClean="0"/>
              <a:t>Development of a </a:t>
            </a:r>
            <a:r>
              <a:rPr lang="en-US" u="sng" dirty="0" smtClean="0"/>
              <a:t>technically based</a:t>
            </a:r>
            <a:r>
              <a:rPr lang="en-US" dirty="0" smtClean="0"/>
              <a:t> method to represent </a:t>
            </a:r>
            <a:r>
              <a:rPr lang="en-US" u="sng" dirty="0" smtClean="0"/>
              <a:t>distributional impacts</a:t>
            </a:r>
            <a:r>
              <a:rPr lang="en-US" dirty="0" smtClean="0"/>
              <a:t> in the household sector.</a:t>
            </a:r>
          </a:p>
          <a:p>
            <a:r>
              <a:rPr lang="en-US" dirty="0" smtClean="0"/>
              <a:t>Analyze policy alternatives that aim on </a:t>
            </a:r>
            <a:r>
              <a:rPr lang="en-US" u="sng" dirty="0" smtClean="0"/>
              <a:t>mitigating negative distributional effects </a:t>
            </a:r>
            <a:r>
              <a:rPr lang="en-US" dirty="0" smtClean="0"/>
              <a:t>of energy and climate policies</a:t>
            </a:r>
          </a:p>
        </p:txBody>
      </p:sp>
    </p:spTree>
    <p:extLst>
      <p:ext uri="{BB962C8B-B14F-4D97-AF65-F5344CB8AC3E}">
        <p14:creationId xmlns:p14="http://schemas.microsoft.com/office/powerpoint/2010/main" val="2525410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8</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84" y="1488519"/>
            <a:ext cx="6517011" cy="3334285"/>
          </a:xfrm>
          <a:prstGeom prst="rect">
            <a:avLst/>
          </a:prstGeom>
        </p:spPr>
      </p:pic>
      <p:sp>
        <p:nvSpPr>
          <p:cNvPr id="4" name="Rectangle 3"/>
          <p:cNvSpPr/>
          <p:nvPr/>
        </p:nvSpPr>
        <p:spPr>
          <a:xfrm>
            <a:off x="5216411" y="1488518"/>
            <a:ext cx="1609984" cy="33342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9" name="Rectangle 8"/>
          <p:cNvSpPr/>
          <p:nvPr/>
        </p:nvSpPr>
        <p:spPr>
          <a:xfrm>
            <a:off x="1580582" y="1488518"/>
            <a:ext cx="1609984" cy="1126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0" name="Rectangle 9"/>
          <p:cNvSpPr/>
          <p:nvPr/>
        </p:nvSpPr>
        <p:spPr>
          <a:xfrm>
            <a:off x="3368248" y="2062769"/>
            <a:ext cx="1609984" cy="5632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1" name="Inhaltsplatzhalter 2"/>
          <p:cNvSpPr txBox="1">
            <a:spLocks/>
          </p:cNvSpPr>
          <p:nvPr/>
        </p:nvSpPr>
        <p:spPr>
          <a:xfrm>
            <a:off x="6902689" y="1459062"/>
            <a:ext cx="2117558" cy="192353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NEWAGE was not able to display distributional impacts on a household level because </a:t>
            </a:r>
            <a:r>
              <a:rPr lang="en-US" sz="1400" b="1" dirty="0" smtClean="0"/>
              <a:t>it represented the households as one homogenous actor</a:t>
            </a:r>
            <a:r>
              <a:rPr lang="en-US" sz="1400" dirty="0" smtClean="0"/>
              <a:t>.</a:t>
            </a:r>
          </a:p>
        </p:txBody>
      </p:sp>
      <p:sp>
        <p:nvSpPr>
          <p:cNvPr id="12" name="Inhaltsplatzhalter 2"/>
          <p:cNvSpPr txBox="1">
            <a:spLocks/>
          </p:cNvSpPr>
          <p:nvPr/>
        </p:nvSpPr>
        <p:spPr>
          <a:xfrm>
            <a:off x="6902689" y="3327591"/>
            <a:ext cx="2117558" cy="1495212"/>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In order to display them, </a:t>
            </a:r>
            <a:r>
              <a:rPr lang="en-US" sz="1400" b="1" dirty="0" smtClean="0"/>
              <a:t>the first step was to disaggregate the representative agent </a:t>
            </a:r>
            <a:r>
              <a:rPr lang="en-US" sz="1400" dirty="0" smtClean="0"/>
              <a:t>into income quintiles and the government.</a:t>
            </a:r>
          </a:p>
        </p:txBody>
      </p:sp>
    </p:spTree>
    <p:extLst>
      <p:ext uri="{BB962C8B-B14F-4D97-AF65-F5344CB8AC3E}">
        <p14:creationId xmlns:p14="http://schemas.microsoft.com/office/powerpoint/2010/main" val="18486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55" y="1295115"/>
            <a:ext cx="7041490" cy="3633531"/>
          </a:xfrm>
          <a:prstGeom prst="rect">
            <a:avLst/>
          </a:prstGeom>
        </p:spPr>
      </p:pic>
      <p:sp>
        <p:nvSpPr>
          <p:cNvPr id="5" name="Down Arrow 4"/>
          <p:cNvSpPr/>
          <p:nvPr/>
        </p:nvSpPr>
        <p:spPr>
          <a:xfrm rot="16200000">
            <a:off x="1849427" y="1666869"/>
            <a:ext cx="433137" cy="48753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9</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Multiple households</a:t>
            </a:r>
            <a:endParaRPr lang="en-US" dirty="0"/>
          </a:p>
        </p:txBody>
      </p:sp>
      <p:sp>
        <p:nvSpPr>
          <p:cNvPr id="4" name="Rounded Rectangle 3"/>
          <p:cNvSpPr/>
          <p:nvPr/>
        </p:nvSpPr>
        <p:spPr>
          <a:xfrm>
            <a:off x="468000" y="1481979"/>
            <a:ext cx="1411471" cy="8212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consumption function for each income group</a:t>
            </a:r>
          </a:p>
        </p:txBody>
      </p:sp>
      <p:sp>
        <p:nvSpPr>
          <p:cNvPr id="9" name="Down Arrow 8"/>
          <p:cNvSpPr/>
          <p:nvPr/>
        </p:nvSpPr>
        <p:spPr>
          <a:xfrm rot="16200000">
            <a:off x="3636491" y="4399396"/>
            <a:ext cx="433137" cy="48753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0" name="Rounded Rectangle 9"/>
          <p:cNvSpPr/>
          <p:nvPr/>
        </p:nvSpPr>
        <p:spPr>
          <a:xfrm>
            <a:off x="2378815" y="4352112"/>
            <a:ext cx="1411471" cy="8212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saving propensity for each income group</a:t>
            </a:r>
          </a:p>
        </p:txBody>
      </p:sp>
      <p:sp>
        <p:nvSpPr>
          <p:cNvPr id="11" name="Down Arrow 10"/>
          <p:cNvSpPr/>
          <p:nvPr/>
        </p:nvSpPr>
        <p:spPr>
          <a:xfrm rot="5400000">
            <a:off x="7815631" y="4179760"/>
            <a:ext cx="433137" cy="4276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2" name="Rounded Rectangle 11"/>
          <p:cNvSpPr/>
          <p:nvPr/>
        </p:nvSpPr>
        <p:spPr>
          <a:xfrm>
            <a:off x="8059701" y="4075241"/>
            <a:ext cx="1056830" cy="7905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labor and capital endowment</a:t>
            </a:r>
          </a:p>
        </p:txBody>
      </p:sp>
      <p:sp>
        <p:nvSpPr>
          <p:cNvPr id="13" name="Down Arrow 12"/>
          <p:cNvSpPr/>
          <p:nvPr/>
        </p:nvSpPr>
        <p:spPr>
          <a:xfrm rot="3880075">
            <a:off x="7870602" y="2610836"/>
            <a:ext cx="433137" cy="4276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4" name="Rounded Rectangle 13"/>
          <p:cNvSpPr/>
          <p:nvPr/>
        </p:nvSpPr>
        <p:spPr>
          <a:xfrm>
            <a:off x="8087170" y="2127206"/>
            <a:ext cx="1056830" cy="7905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Explicit modeling of tax transfer</a:t>
            </a:r>
          </a:p>
        </p:txBody>
      </p:sp>
    </p:spTree>
    <p:extLst>
      <p:ext uri="{BB962C8B-B14F-4D97-AF65-F5344CB8AC3E}">
        <p14:creationId xmlns:p14="http://schemas.microsoft.com/office/powerpoint/2010/main" val="195181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0" grpId="0" animBg="1"/>
      <p:bldP spid="11" grpId="0" animBg="1"/>
      <p:bldP spid="12" grpId="0" animBg="1"/>
      <p:bldP spid="13" grpId="0" animBg="1"/>
      <p:bldP spid="14" grpId="0" animBg="1"/>
    </p:bldLst>
  </p:timing>
</p:sld>
</file>

<file path=ppt/theme/theme1.xml><?xml version="1.0" encoding="utf-8"?>
<a:theme xmlns:a="http://schemas.openxmlformats.org/drawingml/2006/main" name="Uni_Stuttgart">
  <a:themeElements>
    <a:clrScheme name="UNI COLO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79388" indent="-179388">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Vorlage International_16zu10.potx" id="{EEF73C58-E8FD-4D51-872B-41F250AD6A62}" vid="{DEDCFEFF-E63B-42F1-9341-A933EFF6A357}"/>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UNI Vorlage International_16zu10</Template>
  <TotalTime>0</TotalTime>
  <Words>1461</Words>
  <Application>Microsoft Office PowerPoint</Application>
  <PresentationFormat>On-screen Show (16:10)</PresentationFormat>
  <Paragraphs>308</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Cambria Math</vt:lpstr>
      <vt:lpstr>Symbol</vt:lpstr>
      <vt:lpstr>Times New Roman</vt:lpstr>
      <vt:lpstr>Uni_Stuttgart</vt:lpstr>
      <vt:lpstr>Distributional Impacts of Energy and Climate Policies in Germany and the EU</vt:lpstr>
      <vt:lpstr>Agenda</vt:lpstr>
      <vt:lpstr>Introduction</vt:lpstr>
      <vt:lpstr>Introduction</vt:lpstr>
      <vt:lpstr>Introduction</vt:lpstr>
      <vt:lpstr>Introduction</vt:lpstr>
      <vt:lpstr>Introduction</vt:lpstr>
      <vt:lpstr>Methodology</vt:lpstr>
      <vt:lpstr>Methodology</vt:lpstr>
      <vt:lpstr>Methodology</vt:lpstr>
      <vt:lpstr>Methodology</vt:lpstr>
      <vt:lpstr>Methodology</vt:lpstr>
      <vt:lpstr>Methodology</vt:lpstr>
      <vt:lpstr>Methodology</vt:lpstr>
      <vt:lpstr>Methodology</vt:lpstr>
      <vt:lpstr>Environmental Tax Reform</vt:lpstr>
      <vt:lpstr>Environmental Tax Reform</vt:lpstr>
      <vt:lpstr>Scenarios</vt:lpstr>
      <vt:lpstr>Scenarios</vt:lpstr>
      <vt:lpstr>Results</vt:lpstr>
      <vt:lpstr>Results</vt:lpstr>
      <vt:lpstr>Results</vt:lpstr>
      <vt:lpstr>Limitations</vt:lpstr>
      <vt:lpstr>Insights and impacts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2017-01-10T16:02:24Z</dcterms:created>
  <dcterms:modified xsi:type="dcterms:W3CDTF">2020-12-08T10:54:31Z</dcterms:modified>
</cp:coreProperties>
</file>